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4" name="Google Shape;4;n"/>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5" name="Google Shape;5;n"/>
          <p:cNvSpPr/>
          <p:nvPr>
            <p:ph idx="3"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 name="Google Shape;6;n"/>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lvl1pPr>
            <a:lvl2pPr indent="-228600" lvl="1" marL="914400">
              <a:spcBef>
                <a:spcPts val="0"/>
              </a:spcBef>
              <a:spcAft>
                <a:spcPts val="0"/>
              </a:spcAft>
              <a:buSzPts val="1400"/>
              <a:buNone/>
              <a:defRPr sz="1800"/>
            </a:lvl2pPr>
            <a:lvl3pPr indent="-228600" lvl="2" marL="1371600">
              <a:spcBef>
                <a:spcPts val="0"/>
              </a:spcBef>
              <a:spcAft>
                <a:spcPts val="0"/>
              </a:spcAft>
              <a:buSzPts val="1400"/>
              <a:buNone/>
              <a:defRPr sz="1800"/>
            </a:lvl3pPr>
            <a:lvl4pPr indent="-228600" lvl="3" marL="1828800">
              <a:spcBef>
                <a:spcPts val="0"/>
              </a:spcBef>
              <a:spcAft>
                <a:spcPts val="0"/>
              </a:spcAft>
              <a:buSzPts val="1400"/>
              <a:buNone/>
              <a:defRPr sz="1800"/>
            </a:lvl4pPr>
            <a:lvl5pPr indent="-228600" lvl="4" marL="2286000">
              <a:spcBef>
                <a:spcPts val="0"/>
              </a:spcBef>
              <a:spcAft>
                <a:spcPts val="0"/>
              </a:spcAft>
              <a:buSzPts val="1400"/>
              <a:buNone/>
              <a:defRPr sz="1800"/>
            </a:lvl5pPr>
            <a:lvl6pPr indent="-228600" lvl="5" marL="2743200">
              <a:spcBef>
                <a:spcPts val="0"/>
              </a:spcBef>
              <a:spcAft>
                <a:spcPts val="0"/>
              </a:spcAft>
              <a:buSzPts val="1400"/>
              <a:buNone/>
              <a:defRPr sz="1800"/>
            </a:lvl6pPr>
            <a:lvl7pPr indent="-228600" lvl="6" marL="3200400">
              <a:spcBef>
                <a:spcPts val="0"/>
              </a:spcBef>
              <a:spcAft>
                <a:spcPts val="0"/>
              </a:spcAft>
              <a:buSzPts val="1400"/>
              <a:buNone/>
              <a:defRPr sz="1800"/>
            </a:lvl7pPr>
            <a:lvl8pPr indent="-228600" lvl="7" marL="3657600">
              <a:spcBef>
                <a:spcPts val="0"/>
              </a:spcBef>
              <a:spcAft>
                <a:spcPts val="0"/>
              </a:spcAft>
              <a:buSzPts val="1400"/>
              <a:buNone/>
              <a:defRPr sz="1800"/>
            </a:lvl8pPr>
            <a:lvl9pPr indent="-228600" lvl="8" marL="4114800">
              <a:spcBef>
                <a:spcPts val="0"/>
              </a:spcBef>
              <a:spcAft>
                <a:spcPts val="0"/>
              </a:spcAft>
              <a:buSzPts val="1400"/>
              <a:buNone/>
              <a:defRPr sz="1800"/>
            </a:lvl9pPr>
          </a:lstStyle>
          <a:p/>
        </p:txBody>
      </p:sp>
      <p:sp>
        <p:nvSpPr>
          <p:cNvPr id="7" name="Google Shape;7;n"/>
          <p:cNvSpPr txBox="1"/>
          <p:nvPr>
            <p:ph idx="11" type="ft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8" name="Google Shape;8;n"/>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 name="Shape 11"/>
        <p:cNvGrpSpPr/>
        <p:nvPr/>
      </p:nvGrpSpPr>
      <p:grpSpPr>
        <a:xfrm>
          <a:off x="0" y="0"/>
          <a:ext cx="0" cy="0"/>
          <a:chOff x="0" y="0"/>
          <a:chExt cx="0" cy="0"/>
        </a:xfrm>
      </p:grpSpPr>
      <p:sp>
        <p:nvSpPr>
          <p:cNvPr id="12" name="Google Shape;12;p1: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3" name="Google Shape;13;p1: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Hi everyone, my name is Harrison Keenan, and my final project is called Making History: Integrating Maker Education into the Social Studies Classroom. For my project, I developed a practical plan for bringing maker education into a regular social studies classroom. My goal is to move beyond students only reading about history or looking at information on a screen and give them opportunities to create something connected to what they are learning. Throughout this project, I focused on realistic classroom activities including 3D printing, paper circuits, map making, historical artifact design, and other hands-on projects.</a:t>
            </a:r>
            <a:endParaRPr/>
          </a:p>
        </p:txBody>
      </p:sp>
      <p:sp>
        <p:nvSpPr>
          <p:cNvPr id="14" name="Google Shape;14;p1: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 name="Shape 25"/>
        <p:cNvGrpSpPr/>
        <p:nvPr/>
      </p:nvGrpSpPr>
      <p:grpSpPr>
        <a:xfrm>
          <a:off x="0" y="0"/>
          <a:ext cx="0" cy="0"/>
          <a:chOff x="0" y="0"/>
          <a:chExt cx="0" cy="0"/>
        </a:xfrm>
      </p:grpSpPr>
      <p:sp>
        <p:nvSpPr>
          <p:cNvPr id="26" name="Google Shape;26;p2: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7" name="Google Shape;27;p2: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One reason I chose this project is because social studies can sometimes become too focused on reading, notes, worksheets, and memorizing information. Those things still have a place, but making offers another way for students to interact with the content. Instead of only learning about a historical object, place, or event, students can design something connected to it. Making also naturally includes problem solving. A student's first design might not work. Instead of treating that as failure, students can figure out what went wrong, make a change, and try again.</a:t>
            </a:r>
            <a:endParaRPr/>
          </a:p>
        </p:txBody>
      </p:sp>
      <p:sp>
        <p:nvSpPr>
          <p:cNvPr id="28" name="Google Shape;28;p2: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 name="Shape 44"/>
        <p:cNvGrpSpPr/>
        <p:nvPr/>
      </p:nvGrpSpPr>
      <p:grpSpPr>
        <a:xfrm>
          <a:off x="0" y="0"/>
          <a:ext cx="0" cy="0"/>
          <a:chOff x="0" y="0"/>
          <a:chExt cx="0" cy="0"/>
        </a:xfrm>
      </p:grpSpPr>
      <p:sp>
        <p:nvSpPr>
          <p:cNvPr id="45" name="Google Shape;45;p3: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6" name="Google Shape;46;p3: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My project is designed primarily for middle school social studies students. At this age, students benefit from opportunities to move around, work with their hands, collaborate, and have ownership over what they create. It is also important to me that technology has a purpose. With maker education, technology becomes one tool in a larger process. Students can design something on a computer, but then print it, build it, test it, explain it, and discuss it face to face. That balance between technology and human interaction is a major reason this project matters to me.</a:t>
            </a:r>
            <a:endParaRPr/>
          </a:p>
        </p:txBody>
      </p:sp>
      <p:sp>
        <p:nvSpPr>
          <p:cNvPr id="47" name="Google Shape;47;p3: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p4: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3" name="Google Shape;63;p4: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This slide shows what my project could look like in the classroom. I intentionally did not design the makerspace around one piece of technology. Students could use 3D printing to create historical artifacts, buildings, physical features, or maps. They could use paper circuits to create an interactive historical or geographic map where LEDs identify important locations. Students could also build physical models or combine digital and physical tools. One student might use a 3D printer while another reaches the same learning goal with cardboard, paper, clay, or recycled materials. The goal is not one machine. The goal is deeper understanding through making.</a:t>
            </a:r>
            <a:endParaRPr/>
          </a:p>
        </p:txBody>
      </p:sp>
      <p:sp>
        <p:nvSpPr>
          <p:cNvPr id="64" name="Google Shape;64;p4: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p5: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00" name="Google Shape;100;p5: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Two course concepts had a major influence on my project. The first is constructionism. Ackermann's 2001 discussion of Piaget and Papert helped me think about learning as something students actively construct rather than something a teacher simply gives them. In maker education, students construct both their understanding and an actual artifact. The second is interest-driven learning from Renninger and Bish. Students do not need to create identical products to demonstrate the same learning. Giving them choice over a topic, material, or final product can help them connect their interests with the content.</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Ackermann, E. (2001). Piaget's constructivism, Papert's constructionism: What's the difference?</a:t>
            </a:r>
            <a:endParaRPr/>
          </a:p>
          <a:p>
            <a:pPr indent="0" lvl="0" marL="0" rtl="0" algn="l">
              <a:spcBef>
                <a:spcPts val="0"/>
              </a:spcBef>
              <a:spcAft>
                <a:spcPts val="0"/>
              </a:spcAft>
              <a:buNone/>
            </a:pPr>
            <a:r>
              <a:rPr lang="en-US" sz="1200"/>
              <a:t>Renninger, K. A., &amp; Bish, S. (2017). Interest development and learning.</a:t>
            </a:r>
            <a:endParaRPr/>
          </a:p>
        </p:txBody>
      </p:sp>
      <p:sp>
        <p:nvSpPr>
          <p:cNvPr id="101" name="Google Shape;101;p5: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p6: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20" name="Google Shape;120;p6: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Two other course concepts influenced how I would run these activities. The third is Gerstein's work on maker education. The teacher becomes more of a facilitator by asking questions such as, What have you tried? or Why do you think that happened? before immediately fixing a project. My fourth connection is Keune and Peppler's work with makerspace materials. Their ideas made me think about accessibility because the materials we choose affect who can participate and what learning is possible. A makerspace does not require every student to use expensive technology. Paper, cardboard, copper tape, LEDs, recycled materials, and digital tools can all provide meaningful entry points.</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Gerstein, J. (2019). Learning in the making. ASCD.</a:t>
            </a:r>
            <a:endParaRPr/>
          </a:p>
          <a:p>
            <a:pPr indent="0" lvl="0" marL="0" rtl="0" algn="l">
              <a:spcBef>
                <a:spcPts val="0"/>
              </a:spcBef>
              <a:spcAft>
                <a:spcPts val="0"/>
              </a:spcAft>
              <a:buNone/>
            </a:pPr>
            <a:r>
              <a:rPr lang="en-US" sz="1200"/>
              <a:t>Keune, A., &amp; Peppler, K. (2019). Materials-to-develop-with: The making of a makerspace. British Journal of Educational Technology, 50(1), 280–293.</a:t>
            </a:r>
            <a:endParaRPr/>
          </a:p>
        </p:txBody>
      </p:sp>
      <p:sp>
        <p:nvSpPr>
          <p:cNvPr id="121" name="Google Shape;121;p6: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7: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40" name="Google Shape;140;p7: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Here is one example of how I could put the project into practice. Students create an interactive Pennsylvania history map. They begin by researching important locations connected to a historical topic or time period. They then design the map and use copper tape, a battery, and LEDs to illuminate important locations. The process requires students to test their circuit and troubleshoot problems. The project does not end when the light turns on. Students must explain why they selected each location and its historical significance. That keeps social studies at the center while making becomes the method students use to demonstrate learning.</a:t>
            </a:r>
            <a:endParaRPr/>
          </a:p>
        </p:txBody>
      </p:sp>
      <p:sp>
        <p:nvSpPr>
          <p:cNvPr id="141" name="Google Shape;141;p7: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8: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62" name="Google Shape;162;p8: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My biggest takeaway from this course is that a makerspace is not defined by how much technology is in the room. A 3D printer does not automatically create meaningful maker education. The important part is what students do with the materials and what they learn through the process. I want students to experiment, collaborate, make mistakes, improve their ideas, and create something they are proud to explain. For social studies, making can turn students from consumers of historical information into creators who use that information to build something meaningful. I would start with smaller activities like paper circuits and physical models, then gradually introduce more advanced tools such as 3D printing.</a:t>
            </a:r>
            <a:endParaRPr/>
          </a:p>
        </p:txBody>
      </p:sp>
      <p:sp>
        <p:nvSpPr>
          <p:cNvPr id="163" name="Google Shape;163;p8: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p9: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83" name="Google Shape;183;p9: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This final slide lists the course sources that informed the project. I would briefly acknowledge these references and then conclude the VoiceThread.</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References displayed on slide.</a:t>
            </a:r>
            <a:endParaRPr/>
          </a:p>
        </p:txBody>
      </p:sp>
      <p:sp>
        <p:nvSpPr>
          <p:cNvPr id="184" name="Google Shape;184;p9: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0" name="Shape 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8"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4.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8.jpg"/><Relationship Id="rId4" Type="http://schemas.openxmlformats.org/officeDocument/2006/relationships/image" Target="../media/image5.jpg"/><Relationship Id="rId5" Type="http://schemas.openxmlformats.org/officeDocument/2006/relationships/image" Target="../media/image6.jpg"/><Relationship Id="rId6" Type="http://schemas.openxmlformats.org/officeDocument/2006/relationships/image" Target="../media/image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8.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hyperlink" Target="https://ezaccess.libraries.psu.edu/login?url=https://ebookcentral.proquest.com/lib/pensu/reader.action?docID=4839834&amp;ppg=910"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5" name="Shape 15"/>
        <p:cNvGrpSpPr/>
        <p:nvPr/>
      </p:nvGrpSpPr>
      <p:grpSpPr>
        <a:xfrm>
          <a:off x="0" y="0"/>
          <a:ext cx="0" cy="0"/>
          <a:chOff x="0" y="0"/>
          <a:chExt cx="0" cy="0"/>
        </a:xfrm>
      </p:grpSpPr>
      <p:sp>
        <p:nvSpPr>
          <p:cNvPr id="16" name="Google Shape;16;p3"/>
          <p:cNvSpPr/>
          <p:nvPr/>
        </p:nvSpPr>
        <p:spPr>
          <a:xfrm>
            <a:off x="0" y="0"/>
            <a:ext cx="228600" cy="6858000"/>
          </a:xfrm>
          <a:prstGeom prst="roundRect">
            <a:avLst>
              <a:gd fmla="val 50000" name="adj"/>
            </a:avLst>
          </a:prstGeom>
          <a:solidFill>
            <a:srgbClr val="2878B5"/>
          </a:solidFill>
          <a:ln cap="flat" cmpd="sng" w="19050">
            <a:solidFill>
              <a:srgbClr val="2878B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3"/>
          <p:cNvSpPr/>
          <p:nvPr/>
        </p:nvSpPr>
        <p:spPr>
          <a:xfrm>
            <a:off x="685800" y="1428750"/>
            <a:ext cx="6191250" cy="8572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4350">
                <a:solidFill>
                  <a:srgbClr val="101820"/>
                </a:solidFill>
              </a:rPr>
              <a:t>MAKING HISTORY</a:t>
            </a:r>
            <a:endParaRPr/>
          </a:p>
        </p:txBody>
      </p:sp>
      <p:sp>
        <p:nvSpPr>
          <p:cNvPr id="18" name="Google Shape;18;p3"/>
          <p:cNvSpPr/>
          <p:nvPr/>
        </p:nvSpPr>
        <p:spPr>
          <a:xfrm>
            <a:off x="723900" y="2381250"/>
            <a:ext cx="5905500" cy="9525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2100">
                <a:solidFill>
                  <a:srgbClr val="2878B5"/>
                </a:solidFill>
              </a:rPr>
              <a:t>Integrating Maker Education into the Social Studies Classroom</a:t>
            </a:r>
            <a:endParaRPr/>
          </a:p>
        </p:txBody>
      </p:sp>
      <p:sp>
        <p:nvSpPr>
          <p:cNvPr id="19" name="Google Shape;19;p3"/>
          <p:cNvSpPr/>
          <p:nvPr/>
        </p:nvSpPr>
        <p:spPr>
          <a:xfrm>
            <a:off x="723900" y="3619500"/>
            <a:ext cx="5905500" cy="3429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1350">
                <a:solidFill>
                  <a:srgbClr val="53616B"/>
                </a:solidFill>
              </a:rPr>
              <a:t>Harrison Keenan  |  LDT 824 Final Project</a:t>
            </a:r>
            <a:endParaRPr/>
          </a:p>
        </p:txBody>
      </p:sp>
      <p:sp>
        <p:nvSpPr>
          <p:cNvPr id="20" name="Google Shape;20;p3"/>
          <p:cNvSpPr/>
          <p:nvPr/>
        </p:nvSpPr>
        <p:spPr>
          <a:xfrm>
            <a:off x="7524750" y="990600"/>
            <a:ext cx="3619500" cy="4762500"/>
          </a:xfrm>
          <a:prstGeom prst="roundRect">
            <a:avLst>
              <a:gd fmla="val 3158" name="adj"/>
            </a:avLst>
          </a:prstGeom>
          <a:solidFill>
            <a:srgbClr val="EAF4FB"/>
          </a:solidFill>
          <a:ln cap="flat" cmpd="sng" w="19050">
            <a:solidFill>
              <a:srgbClr val="2878B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3"/>
          <p:cNvSpPr/>
          <p:nvPr/>
        </p:nvSpPr>
        <p:spPr>
          <a:xfrm>
            <a:off x="7524750" y="2819400"/>
            <a:ext cx="3619500" cy="5715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3300">
                <a:solidFill>
                  <a:srgbClr val="2878B5"/>
                </a:solidFill>
              </a:rPr>
              <a:t>＋</a:t>
            </a:r>
            <a:endParaRPr/>
          </a:p>
        </p:txBody>
      </p:sp>
      <p:sp>
        <p:nvSpPr>
          <p:cNvPr id="22" name="Google Shape;22;p3"/>
          <p:cNvSpPr/>
          <p:nvPr/>
        </p:nvSpPr>
        <p:spPr>
          <a:xfrm>
            <a:off x="7696200" y="3409950"/>
            <a:ext cx="3276600" cy="381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425">
                <a:solidFill>
                  <a:srgbClr val="2878B5"/>
                </a:solidFill>
              </a:rPr>
              <a:t>ADD A FEATURE PHOTO</a:t>
            </a:r>
            <a:endParaRPr/>
          </a:p>
        </p:txBody>
      </p:sp>
      <p:sp>
        <p:nvSpPr>
          <p:cNvPr id="23" name="Google Shape;23;p3"/>
          <p:cNvSpPr/>
          <p:nvPr/>
        </p:nvSpPr>
        <p:spPr>
          <a:xfrm>
            <a:off x="7696200" y="3800475"/>
            <a:ext cx="3276600" cy="2857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1050">
                <a:solidFill>
                  <a:srgbClr val="547080"/>
                </a:solidFill>
              </a:rPr>
              <a:t>Click this box, then Insert → Image</a:t>
            </a:r>
            <a:endParaRPr/>
          </a:p>
        </p:txBody>
      </p:sp>
      <p:pic>
        <p:nvPicPr>
          <p:cNvPr descr="Printhead of 3d printer over part of pink round object on working surface (Provided by Getty Images)" id="24" name="Google Shape;24;p3"/>
          <p:cNvPicPr preferRelativeResize="0"/>
          <p:nvPr/>
        </p:nvPicPr>
        <p:blipFill>
          <a:blip r:embed="rId3">
            <a:alphaModFix/>
          </a:blip>
          <a:stretch>
            <a:fillRect/>
          </a:stretch>
        </p:blipFill>
        <p:spPr>
          <a:xfrm>
            <a:off x="7524750" y="651900"/>
            <a:ext cx="3701900" cy="5554202"/>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9" name="Shape 29"/>
        <p:cNvGrpSpPr/>
        <p:nvPr/>
      </p:nvGrpSpPr>
      <p:grpSpPr>
        <a:xfrm>
          <a:off x="0" y="0"/>
          <a:ext cx="0" cy="0"/>
          <a:chOff x="0" y="0"/>
          <a:chExt cx="0" cy="0"/>
        </a:xfrm>
      </p:grpSpPr>
      <p:sp>
        <p:nvSpPr>
          <p:cNvPr id="30" name="Google Shape;30;p4"/>
          <p:cNvSpPr/>
          <p:nvPr/>
        </p:nvSpPr>
        <p:spPr>
          <a:xfrm>
            <a:off x="666750" y="361950"/>
            <a:ext cx="3143250" cy="266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200">
                <a:solidFill>
                  <a:srgbClr val="2878B5"/>
                </a:solidFill>
              </a:rPr>
              <a:t>MAKING HISTORY</a:t>
            </a:r>
            <a:endParaRPr/>
          </a:p>
        </p:txBody>
      </p:sp>
      <p:sp>
        <p:nvSpPr>
          <p:cNvPr id="31" name="Google Shape;31;p4"/>
          <p:cNvSpPr/>
          <p:nvPr/>
        </p:nvSpPr>
        <p:spPr>
          <a:xfrm>
            <a:off x="666750" y="685800"/>
            <a:ext cx="10858500" cy="6286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2850">
                <a:solidFill>
                  <a:srgbClr val="101820"/>
                </a:solidFill>
              </a:rPr>
              <a:t>Making turns history into something students can touch</a:t>
            </a:r>
            <a:endParaRPr/>
          </a:p>
        </p:txBody>
      </p:sp>
      <p:sp>
        <p:nvSpPr>
          <p:cNvPr id="32" name="Google Shape;32;p4"/>
          <p:cNvSpPr/>
          <p:nvPr/>
        </p:nvSpPr>
        <p:spPr>
          <a:xfrm>
            <a:off x="666750" y="1428750"/>
            <a:ext cx="10858500" cy="28575"/>
          </a:xfrm>
          <a:prstGeom prst="roundRect">
            <a:avLst>
              <a:gd fmla="val 50000" name="adj"/>
            </a:avLst>
          </a:prstGeom>
          <a:solidFill>
            <a:srgbClr val="2878B5"/>
          </a:solidFill>
          <a:ln cap="flat" cmpd="sng" w="19050">
            <a:solidFill>
              <a:srgbClr val="2878B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4"/>
          <p:cNvSpPr/>
          <p:nvPr/>
        </p:nvSpPr>
        <p:spPr>
          <a:xfrm>
            <a:off x="742950" y="1952625"/>
            <a:ext cx="2190750" cy="4191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a:solidFill>
                  <a:srgbClr val="2878B5"/>
                </a:solidFill>
              </a:rPr>
              <a:t>CREATE</a:t>
            </a:r>
            <a:endParaRPr/>
          </a:p>
        </p:txBody>
      </p:sp>
      <p:sp>
        <p:nvSpPr>
          <p:cNvPr id="34" name="Google Shape;34;p4"/>
          <p:cNvSpPr/>
          <p:nvPr/>
        </p:nvSpPr>
        <p:spPr>
          <a:xfrm>
            <a:off x="3143250" y="1952625"/>
            <a:ext cx="2190750" cy="4191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a:solidFill>
                  <a:srgbClr val="2878B5"/>
                </a:solidFill>
              </a:rPr>
              <a:t>EXPLORE</a:t>
            </a:r>
            <a:endParaRPr/>
          </a:p>
        </p:txBody>
      </p:sp>
      <p:sp>
        <p:nvSpPr>
          <p:cNvPr id="35" name="Google Shape;35;p4"/>
          <p:cNvSpPr/>
          <p:nvPr/>
        </p:nvSpPr>
        <p:spPr>
          <a:xfrm>
            <a:off x="5543550" y="1952625"/>
            <a:ext cx="2571750" cy="4191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a:solidFill>
                  <a:srgbClr val="2878B5"/>
                </a:solidFill>
              </a:rPr>
              <a:t>PROBLEM SOLVE</a:t>
            </a:r>
            <a:endParaRPr/>
          </a:p>
        </p:txBody>
      </p:sp>
      <p:sp>
        <p:nvSpPr>
          <p:cNvPr id="36" name="Google Shape;36;p4"/>
          <p:cNvSpPr/>
          <p:nvPr/>
        </p:nvSpPr>
        <p:spPr>
          <a:xfrm>
            <a:off x="8382000" y="1952625"/>
            <a:ext cx="2667000" cy="4191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a:solidFill>
                  <a:srgbClr val="2878B5"/>
                </a:solidFill>
              </a:rPr>
              <a:t>COLLABORATE</a:t>
            </a:r>
            <a:endParaRPr/>
          </a:p>
        </p:txBody>
      </p:sp>
      <p:sp>
        <p:nvSpPr>
          <p:cNvPr id="37" name="Google Shape;37;p4"/>
          <p:cNvSpPr/>
          <p:nvPr/>
        </p:nvSpPr>
        <p:spPr>
          <a:xfrm>
            <a:off x="666750" y="2762250"/>
            <a:ext cx="4953000" cy="3048000"/>
          </a:xfrm>
          <a:prstGeom prst="roundRect">
            <a:avLst>
              <a:gd fmla="val 3750" name="adj"/>
            </a:avLst>
          </a:prstGeom>
          <a:solidFill>
            <a:srgbClr val="EAF4FB"/>
          </a:solidFill>
          <a:ln cap="flat" cmpd="sng" w="19050">
            <a:solidFill>
              <a:srgbClr val="2878B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4"/>
          <p:cNvSpPr/>
          <p:nvPr/>
        </p:nvSpPr>
        <p:spPr>
          <a:xfrm>
            <a:off x="666750" y="3733800"/>
            <a:ext cx="4953000" cy="5715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3300">
                <a:solidFill>
                  <a:srgbClr val="2878B5"/>
                </a:solidFill>
              </a:rPr>
              <a:t>＋</a:t>
            </a:r>
            <a:endParaRPr/>
          </a:p>
        </p:txBody>
      </p:sp>
      <p:sp>
        <p:nvSpPr>
          <p:cNvPr id="39" name="Google Shape;39;p4"/>
          <p:cNvSpPr/>
          <p:nvPr/>
        </p:nvSpPr>
        <p:spPr>
          <a:xfrm>
            <a:off x="838200" y="4324350"/>
            <a:ext cx="4610100" cy="381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425">
                <a:solidFill>
                  <a:srgbClr val="2878B5"/>
                </a:solidFill>
              </a:rPr>
              <a:t>ADD A MAKING PHOTO</a:t>
            </a:r>
            <a:endParaRPr/>
          </a:p>
        </p:txBody>
      </p:sp>
      <p:sp>
        <p:nvSpPr>
          <p:cNvPr id="40" name="Google Shape;40;p4"/>
          <p:cNvSpPr/>
          <p:nvPr/>
        </p:nvSpPr>
        <p:spPr>
          <a:xfrm>
            <a:off x="838200" y="4714875"/>
            <a:ext cx="4610100" cy="2857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1050">
                <a:solidFill>
                  <a:srgbClr val="547080"/>
                </a:solidFill>
              </a:rPr>
              <a:t>Click this box, then Insert → Image</a:t>
            </a:r>
            <a:endParaRPr/>
          </a:p>
        </p:txBody>
      </p:sp>
      <p:sp>
        <p:nvSpPr>
          <p:cNvPr id="41" name="Google Shape;41;p4"/>
          <p:cNvSpPr/>
          <p:nvPr/>
        </p:nvSpPr>
        <p:spPr>
          <a:xfrm>
            <a:off x="6286500" y="2733675"/>
            <a:ext cx="4762500" cy="29527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1875">
                <a:solidFill>
                  <a:srgbClr val="101820"/>
                </a:solidFill>
              </a:rPr>
              <a:t>History becomes hands-on</a:t>
            </a:r>
            <a:endParaRPr/>
          </a:p>
          <a:p>
            <a:pPr indent="0" lvl="0" marL="0" marR="0" rtl="0" algn="l">
              <a:spcBef>
                <a:spcPts val="0"/>
              </a:spcBef>
              <a:spcAft>
                <a:spcPts val="0"/>
              </a:spcAft>
              <a:buNone/>
            </a:pPr>
            <a:r>
              <a:t/>
            </a:r>
            <a:endParaRPr b="0" sz="1875">
              <a:solidFill>
                <a:srgbClr val="101820"/>
              </a:solidFill>
            </a:endParaRPr>
          </a:p>
          <a:p>
            <a:pPr indent="0" lvl="0" marL="0" marR="0" rtl="0" algn="l">
              <a:spcBef>
                <a:spcPts val="0"/>
              </a:spcBef>
              <a:spcAft>
                <a:spcPts val="0"/>
              </a:spcAft>
              <a:buNone/>
            </a:pPr>
            <a:r>
              <a:rPr b="0" lang="en-US" sz="1875">
                <a:solidFill>
                  <a:srgbClr val="101820"/>
                </a:solidFill>
              </a:rPr>
              <a:t>Students make meaningful choices</a:t>
            </a:r>
            <a:endParaRPr/>
          </a:p>
          <a:p>
            <a:pPr indent="0" lvl="0" marL="0" marR="0" rtl="0" algn="l">
              <a:spcBef>
                <a:spcPts val="0"/>
              </a:spcBef>
              <a:spcAft>
                <a:spcPts val="0"/>
              </a:spcAft>
              <a:buNone/>
            </a:pPr>
            <a:r>
              <a:t/>
            </a:r>
            <a:endParaRPr b="0" sz="1875">
              <a:solidFill>
                <a:srgbClr val="101820"/>
              </a:solidFill>
            </a:endParaRPr>
          </a:p>
          <a:p>
            <a:pPr indent="0" lvl="0" marL="0" marR="0" rtl="0" algn="l">
              <a:spcBef>
                <a:spcPts val="0"/>
              </a:spcBef>
              <a:spcAft>
                <a:spcPts val="0"/>
              </a:spcAft>
              <a:buNone/>
            </a:pPr>
            <a:r>
              <a:rPr b="0" lang="en-US" sz="1875">
                <a:solidFill>
                  <a:srgbClr val="101820"/>
                </a:solidFill>
              </a:rPr>
              <a:t>Mistakes become part of learning</a:t>
            </a:r>
            <a:endParaRPr/>
          </a:p>
          <a:p>
            <a:pPr indent="0" lvl="0" marL="0" marR="0" rtl="0" algn="l">
              <a:spcBef>
                <a:spcPts val="0"/>
              </a:spcBef>
              <a:spcAft>
                <a:spcPts val="0"/>
              </a:spcAft>
              <a:buNone/>
            </a:pPr>
            <a:r>
              <a:t/>
            </a:r>
            <a:endParaRPr b="0" sz="1875">
              <a:solidFill>
                <a:srgbClr val="101820"/>
              </a:solidFill>
            </a:endParaRPr>
          </a:p>
          <a:p>
            <a:pPr indent="0" lvl="0" marL="0" marR="0" rtl="0" algn="l">
              <a:spcBef>
                <a:spcPts val="0"/>
              </a:spcBef>
              <a:spcAft>
                <a:spcPts val="0"/>
              </a:spcAft>
              <a:buNone/>
            </a:pPr>
            <a:r>
              <a:rPr b="0" lang="en-US" sz="1875">
                <a:solidFill>
                  <a:srgbClr val="101820"/>
                </a:solidFill>
              </a:rPr>
              <a:t>Learning ends with a visible product</a:t>
            </a:r>
            <a:endParaRPr/>
          </a:p>
        </p:txBody>
      </p:sp>
      <p:sp>
        <p:nvSpPr>
          <p:cNvPr id="42" name="Google Shape;42;p4"/>
          <p:cNvSpPr/>
          <p:nvPr/>
        </p:nvSpPr>
        <p:spPr>
          <a:xfrm>
            <a:off x="11144250" y="6419850"/>
            <a:ext cx="381000" cy="1905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900">
                <a:solidFill>
                  <a:srgbClr val="74818A"/>
                </a:solidFill>
              </a:rPr>
              <a:t>02</a:t>
            </a:r>
            <a:endParaRPr/>
          </a:p>
        </p:txBody>
      </p:sp>
      <p:pic>
        <p:nvPicPr>
          <p:cNvPr descr="Kids making origami at school (Provided by Getty Images)" id="43" name="Google Shape;43;p4"/>
          <p:cNvPicPr preferRelativeResize="0"/>
          <p:nvPr/>
        </p:nvPicPr>
        <p:blipFill>
          <a:blip r:embed="rId3">
            <a:alphaModFix/>
          </a:blip>
          <a:stretch>
            <a:fillRect/>
          </a:stretch>
        </p:blipFill>
        <p:spPr>
          <a:xfrm>
            <a:off x="475622" y="2622705"/>
            <a:ext cx="5335250" cy="3555968"/>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8" name="Shape 48"/>
        <p:cNvGrpSpPr/>
        <p:nvPr/>
      </p:nvGrpSpPr>
      <p:grpSpPr>
        <a:xfrm>
          <a:off x="0" y="0"/>
          <a:ext cx="0" cy="0"/>
          <a:chOff x="0" y="0"/>
          <a:chExt cx="0" cy="0"/>
        </a:xfrm>
      </p:grpSpPr>
      <p:sp>
        <p:nvSpPr>
          <p:cNvPr id="49" name="Google Shape;49;p5"/>
          <p:cNvSpPr/>
          <p:nvPr/>
        </p:nvSpPr>
        <p:spPr>
          <a:xfrm>
            <a:off x="666750" y="361950"/>
            <a:ext cx="3143250" cy="266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200">
                <a:solidFill>
                  <a:srgbClr val="2878B5"/>
                </a:solidFill>
              </a:rPr>
              <a:t>MAKING HISTORY</a:t>
            </a:r>
            <a:endParaRPr/>
          </a:p>
        </p:txBody>
      </p:sp>
      <p:sp>
        <p:nvSpPr>
          <p:cNvPr id="50" name="Google Shape;50;p5"/>
          <p:cNvSpPr/>
          <p:nvPr/>
        </p:nvSpPr>
        <p:spPr>
          <a:xfrm>
            <a:off x="666750" y="685800"/>
            <a:ext cx="10858500" cy="6286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2850">
                <a:solidFill>
                  <a:srgbClr val="101820"/>
                </a:solidFill>
              </a:rPr>
              <a:t>Middle school learners need ownership and purposeful tech</a:t>
            </a:r>
            <a:endParaRPr/>
          </a:p>
        </p:txBody>
      </p:sp>
      <p:sp>
        <p:nvSpPr>
          <p:cNvPr id="51" name="Google Shape;51;p5"/>
          <p:cNvSpPr/>
          <p:nvPr/>
        </p:nvSpPr>
        <p:spPr>
          <a:xfrm>
            <a:off x="666750" y="1428750"/>
            <a:ext cx="10858500" cy="28575"/>
          </a:xfrm>
          <a:prstGeom prst="roundRect">
            <a:avLst>
              <a:gd fmla="val 50000" name="adj"/>
            </a:avLst>
          </a:prstGeom>
          <a:solidFill>
            <a:srgbClr val="2878B5"/>
          </a:solidFill>
          <a:ln cap="flat" cmpd="sng" w="19050">
            <a:solidFill>
              <a:srgbClr val="2878B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5"/>
          <p:cNvSpPr/>
          <p:nvPr/>
        </p:nvSpPr>
        <p:spPr>
          <a:xfrm>
            <a:off x="723900" y="1809750"/>
            <a:ext cx="6096000" cy="4762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2025">
                <a:solidFill>
                  <a:srgbClr val="2878B5"/>
                </a:solidFill>
              </a:rPr>
              <a:t>Designed for middle school social studies</a:t>
            </a:r>
            <a:endParaRPr/>
          </a:p>
        </p:txBody>
      </p:sp>
      <p:sp>
        <p:nvSpPr>
          <p:cNvPr id="53" name="Google Shape;53;p5"/>
          <p:cNvSpPr/>
          <p:nvPr/>
        </p:nvSpPr>
        <p:spPr>
          <a:xfrm>
            <a:off x="723900" y="2476500"/>
            <a:ext cx="5715000" cy="16192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2100">
                <a:solidFill>
                  <a:srgbClr val="101820"/>
                </a:solidFill>
              </a:rPr>
              <a:t>Students need opportunities to create, make choices, work together, connect history to something tangible, and use technology for a clear purpose.</a:t>
            </a:r>
            <a:endParaRPr/>
          </a:p>
        </p:txBody>
      </p:sp>
      <p:sp>
        <p:nvSpPr>
          <p:cNvPr id="54" name="Google Shape;54;p5"/>
          <p:cNvSpPr/>
          <p:nvPr/>
        </p:nvSpPr>
        <p:spPr>
          <a:xfrm>
            <a:off x="723900" y="4667250"/>
            <a:ext cx="5715000" cy="876300"/>
          </a:xfrm>
          <a:prstGeom prst="roundRect">
            <a:avLst>
              <a:gd fmla="val 13043" name="adj"/>
            </a:avLst>
          </a:prstGeom>
          <a:solidFill>
            <a:srgbClr val="2878B5"/>
          </a:solidFill>
          <a:ln cap="flat" cmpd="sng" w="19050">
            <a:solidFill>
              <a:srgbClr val="2878B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5"/>
          <p:cNvSpPr/>
          <p:nvPr/>
        </p:nvSpPr>
        <p:spPr>
          <a:xfrm>
            <a:off x="971550" y="4800600"/>
            <a:ext cx="5219700" cy="5905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75">
                <a:solidFill>
                  <a:srgbClr val="FFFFFF"/>
                </a:solidFill>
              </a:rPr>
              <a:t>Don’t just learn history. Make something from it.</a:t>
            </a:r>
            <a:endParaRPr/>
          </a:p>
        </p:txBody>
      </p:sp>
      <p:sp>
        <p:nvSpPr>
          <p:cNvPr id="56" name="Google Shape;56;p5"/>
          <p:cNvSpPr/>
          <p:nvPr/>
        </p:nvSpPr>
        <p:spPr>
          <a:xfrm>
            <a:off x="7239000" y="3209925"/>
            <a:ext cx="3905250" cy="5715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3300">
                <a:solidFill>
                  <a:srgbClr val="2878B5"/>
                </a:solidFill>
              </a:rPr>
              <a:t>＋</a:t>
            </a:r>
            <a:endParaRPr/>
          </a:p>
        </p:txBody>
      </p:sp>
      <p:sp>
        <p:nvSpPr>
          <p:cNvPr id="57" name="Google Shape;57;p5"/>
          <p:cNvSpPr/>
          <p:nvPr/>
        </p:nvSpPr>
        <p:spPr>
          <a:xfrm>
            <a:off x="7410450" y="3800475"/>
            <a:ext cx="3562350" cy="381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425">
                <a:solidFill>
                  <a:srgbClr val="2878B5"/>
                </a:solidFill>
              </a:rPr>
              <a:t>ADD A STUDENT / CLASSROOM PHOTO</a:t>
            </a:r>
            <a:endParaRPr/>
          </a:p>
        </p:txBody>
      </p:sp>
      <p:sp>
        <p:nvSpPr>
          <p:cNvPr id="58" name="Google Shape;58;p5"/>
          <p:cNvSpPr/>
          <p:nvPr/>
        </p:nvSpPr>
        <p:spPr>
          <a:xfrm>
            <a:off x="7410450" y="4191000"/>
            <a:ext cx="3562350" cy="2857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1050">
                <a:solidFill>
                  <a:srgbClr val="547080"/>
                </a:solidFill>
              </a:rPr>
              <a:t>Click this box, then Insert → Image</a:t>
            </a:r>
            <a:endParaRPr/>
          </a:p>
        </p:txBody>
      </p:sp>
      <p:sp>
        <p:nvSpPr>
          <p:cNvPr id="59" name="Google Shape;59;p5"/>
          <p:cNvSpPr/>
          <p:nvPr/>
        </p:nvSpPr>
        <p:spPr>
          <a:xfrm>
            <a:off x="11144250" y="6419850"/>
            <a:ext cx="381000" cy="1905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900">
                <a:solidFill>
                  <a:srgbClr val="74818A"/>
                </a:solidFill>
              </a:rPr>
              <a:t>03</a:t>
            </a:r>
            <a:endParaRPr/>
          </a:p>
        </p:txBody>
      </p:sp>
      <p:pic>
        <p:nvPicPr>
          <p:cNvPr id="60" name="Google Shape;60;p5"/>
          <p:cNvPicPr preferRelativeResize="0"/>
          <p:nvPr/>
        </p:nvPicPr>
        <p:blipFill>
          <a:blip r:embed="rId3">
            <a:alphaModFix/>
          </a:blip>
          <a:stretch>
            <a:fillRect/>
          </a:stretch>
        </p:blipFill>
        <p:spPr>
          <a:xfrm>
            <a:off x="6819908" y="2429412"/>
            <a:ext cx="5046343" cy="3018350"/>
          </a:xfrm>
          <a:prstGeom prst="rect">
            <a:avLst/>
          </a:prstGeom>
          <a:solidFill>
            <a:srgbClr val="EAF4FB"/>
          </a:solidFill>
          <a:ln cap="flat" cmpd="sng" w="19050">
            <a:solidFill>
              <a:srgbClr val="2878B5"/>
            </a:solidFill>
            <a:prstDash val="solid"/>
            <a:round/>
            <a:headEnd len="sm" w="sm" type="none"/>
            <a:tailEnd len="sm" w="sm" type="none"/>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65" name="Shape 65"/>
        <p:cNvGrpSpPr/>
        <p:nvPr/>
      </p:nvGrpSpPr>
      <p:grpSpPr>
        <a:xfrm>
          <a:off x="0" y="0"/>
          <a:ext cx="0" cy="0"/>
          <a:chOff x="0" y="0"/>
          <a:chExt cx="0" cy="0"/>
        </a:xfrm>
      </p:grpSpPr>
      <p:sp>
        <p:nvSpPr>
          <p:cNvPr id="66" name="Google Shape;66;p6"/>
          <p:cNvSpPr/>
          <p:nvPr/>
        </p:nvSpPr>
        <p:spPr>
          <a:xfrm>
            <a:off x="666750" y="361950"/>
            <a:ext cx="3143250" cy="266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200">
                <a:solidFill>
                  <a:srgbClr val="2878B5"/>
                </a:solidFill>
              </a:rPr>
              <a:t>MAKING HISTORY</a:t>
            </a:r>
            <a:endParaRPr/>
          </a:p>
        </p:txBody>
      </p:sp>
      <p:sp>
        <p:nvSpPr>
          <p:cNvPr id="67" name="Google Shape;67;p6"/>
          <p:cNvSpPr/>
          <p:nvPr/>
        </p:nvSpPr>
        <p:spPr>
          <a:xfrm>
            <a:off x="666750" y="685800"/>
            <a:ext cx="10858500" cy="6286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2850">
                <a:solidFill>
                  <a:srgbClr val="101820"/>
                </a:solidFill>
              </a:rPr>
              <a:t>Students can make history with any level of technology</a:t>
            </a:r>
            <a:endParaRPr/>
          </a:p>
        </p:txBody>
      </p:sp>
      <p:sp>
        <p:nvSpPr>
          <p:cNvPr id="68" name="Google Shape;68;p6"/>
          <p:cNvSpPr/>
          <p:nvPr/>
        </p:nvSpPr>
        <p:spPr>
          <a:xfrm>
            <a:off x="666750" y="1428750"/>
            <a:ext cx="10858500" cy="28575"/>
          </a:xfrm>
          <a:prstGeom prst="roundRect">
            <a:avLst>
              <a:gd fmla="val 50000" name="adj"/>
            </a:avLst>
          </a:prstGeom>
          <a:solidFill>
            <a:srgbClr val="2878B5"/>
          </a:solidFill>
          <a:ln cap="flat" cmpd="sng" w="19050">
            <a:solidFill>
              <a:srgbClr val="2878B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6"/>
          <p:cNvSpPr/>
          <p:nvPr/>
        </p:nvSpPr>
        <p:spPr>
          <a:xfrm>
            <a:off x="666750" y="1809750"/>
            <a:ext cx="5334000" cy="1714500"/>
          </a:xfrm>
          <a:prstGeom prst="roundRect">
            <a:avLst>
              <a:gd fmla="val 6667" name="adj"/>
            </a:avLst>
          </a:prstGeom>
          <a:solidFill>
            <a:srgbClr val="EAF4FB"/>
          </a:solidFill>
          <a:ln cap="flat" cmpd="sng" w="19050">
            <a:solidFill>
              <a:srgbClr val="2878B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6"/>
          <p:cNvSpPr/>
          <p:nvPr/>
        </p:nvSpPr>
        <p:spPr>
          <a:xfrm>
            <a:off x="933450" y="2076450"/>
            <a:ext cx="3000375" cy="11906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725">
                <a:solidFill>
                  <a:srgbClr val="101820"/>
                </a:solidFill>
              </a:rPr>
              <a:t>3D PRINTING</a:t>
            </a:r>
            <a:endParaRPr/>
          </a:p>
          <a:p>
            <a:pPr indent="0" lvl="0" marL="0" marR="0" rtl="0" algn="l">
              <a:spcBef>
                <a:spcPts val="0"/>
              </a:spcBef>
              <a:spcAft>
                <a:spcPts val="0"/>
              </a:spcAft>
              <a:buNone/>
            </a:pPr>
            <a:r>
              <a:rPr b="1" lang="en-US" sz="1725">
                <a:solidFill>
                  <a:srgbClr val="101820"/>
                </a:solidFill>
              </a:rPr>
              <a:t>Artifacts • landforms • buildings • maps</a:t>
            </a:r>
            <a:endParaRPr/>
          </a:p>
        </p:txBody>
      </p:sp>
      <p:sp>
        <p:nvSpPr>
          <p:cNvPr id="71" name="Google Shape;71;p6"/>
          <p:cNvSpPr/>
          <p:nvPr/>
        </p:nvSpPr>
        <p:spPr>
          <a:xfrm>
            <a:off x="4191000" y="2019300"/>
            <a:ext cx="1524000" cy="1295400"/>
          </a:xfrm>
          <a:prstGeom prst="roundRect">
            <a:avLst>
              <a:gd fmla="val 8824" name="adj"/>
            </a:avLst>
          </a:prstGeom>
          <a:solidFill>
            <a:srgbClr val="EAF4FB"/>
          </a:solidFill>
          <a:ln cap="flat" cmpd="sng" w="19050">
            <a:solidFill>
              <a:srgbClr val="2878B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6"/>
          <p:cNvSpPr/>
          <p:nvPr/>
        </p:nvSpPr>
        <p:spPr>
          <a:xfrm>
            <a:off x="4191000" y="2114550"/>
            <a:ext cx="1524000" cy="5715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3300">
                <a:solidFill>
                  <a:srgbClr val="2878B5"/>
                </a:solidFill>
              </a:rPr>
              <a:t>＋</a:t>
            </a:r>
            <a:endParaRPr/>
          </a:p>
        </p:txBody>
      </p:sp>
      <p:sp>
        <p:nvSpPr>
          <p:cNvPr id="73" name="Google Shape;73;p6"/>
          <p:cNvSpPr/>
          <p:nvPr/>
        </p:nvSpPr>
        <p:spPr>
          <a:xfrm>
            <a:off x="4362450" y="2705100"/>
            <a:ext cx="1181100" cy="381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425">
                <a:solidFill>
                  <a:srgbClr val="2878B5"/>
                </a:solidFill>
              </a:rPr>
              <a:t>ADD PHOTO</a:t>
            </a:r>
            <a:endParaRPr/>
          </a:p>
        </p:txBody>
      </p:sp>
      <p:sp>
        <p:nvSpPr>
          <p:cNvPr id="74" name="Google Shape;74;p6"/>
          <p:cNvSpPr/>
          <p:nvPr/>
        </p:nvSpPr>
        <p:spPr>
          <a:xfrm>
            <a:off x="4362450" y="3095625"/>
            <a:ext cx="1181100" cy="2857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1050">
                <a:solidFill>
                  <a:srgbClr val="547080"/>
                </a:solidFill>
              </a:rPr>
              <a:t>Click this box, t</a:t>
            </a:r>
            <a:endParaRPr/>
          </a:p>
        </p:txBody>
      </p:sp>
      <p:sp>
        <p:nvSpPr>
          <p:cNvPr id="75" name="Google Shape;75;p6"/>
          <p:cNvSpPr/>
          <p:nvPr/>
        </p:nvSpPr>
        <p:spPr>
          <a:xfrm>
            <a:off x="6191250" y="1809750"/>
            <a:ext cx="5334000" cy="1714500"/>
          </a:xfrm>
          <a:prstGeom prst="roundRect">
            <a:avLst>
              <a:gd fmla="val 6667" name="adj"/>
            </a:avLst>
          </a:prstGeom>
          <a:solidFill>
            <a:srgbClr val="EFF1F3"/>
          </a:solidFill>
          <a:ln cap="flat" cmpd="sng" w="19050">
            <a:solidFill>
              <a:srgbClr val="B8C1C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6"/>
          <p:cNvSpPr/>
          <p:nvPr/>
        </p:nvSpPr>
        <p:spPr>
          <a:xfrm>
            <a:off x="6457950" y="2076450"/>
            <a:ext cx="3000375" cy="11906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725">
                <a:solidFill>
                  <a:srgbClr val="101820"/>
                </a:solidFill>
              </a:rPr>
              <a:t>PAPER CIRCUITS</a:t>
            </a:r>
            <a:endParaRPr/>
          </a:p>
          <a:p>
            <a:pPr indent="0" lvl="0" marL="0" marR="0" rtl="0" algn="l">
              <a:spcBef>
                <a:spcPts val="0"/>
              </a:spcBef>
              <a:spcAft>
                <a:spcPts val="0"/>
              </a:spcAft>
              <a:buNone/>
            </a:pPr>
            <a:r>
              <a:rPr b="1" lang="en-US" sz="1725">
                <a:solidFill>
                  <a:srgbClr val="101820"/>
                </a:solidFill>
              </a:rPr>
              <a:t>Interactive maps • historical displays</a:t>
            </a:r>
            <a:endParaRPr/>
          </a:p>
        </p:txBody>
      </p:sp>
      <p:sp>
        <p:nvSpPr>
          <p:cNvPr id="77" name="Google Shape;77;p6"/>
          <p:cNvSpPr/>
          <p:nvPr/>
        </p:nvSpPr>
        <p:spPr>
          <a:xfrm>
            <a:off x="9715500" y="2019300"/>
            <a:ext cx="1524000" cy="1295400"/>
          </a:xfrm>
          <a:prstGeom prst="roundRect">
            <a:avLst>
              <a:gd fmla="val 8824" name="adj"/>
            </a:avLst>
          </a:prstGeom>
          <a:solidFill>
            <a:srgbClr val="EAF4FB"/>
          </a:solidFill>
          <a:ln cap="flat" cmpd="sng" w="19050">
            <a:solidFill>
              <a:srgbClr val="2878B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6"/>
          <p:cNvSpPr/>
          <p:nvPr/>
        </p:nvSpPr>
        <p:spPr>
          <a:xfrm>
            <a:off x="9715500" y="2114550"/>
            <a:ext cx="1524000" cy="5715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a:p>
        </p:txBody>
      </p:sp>
      <p:sp>
        <p:nvSpPr>
          <p:cNvPr id="79" name="Google Shape;79;p6"/>
          <p:cNvSpPr/>
          <p:nvPr/>
        </p:nvSpPr>
        <p:spPr>
          <a:xfrm>
            <a:off x="9886950" y="2705100"/>
            <a:ext cx="1181100" cy="381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425">
                <a:solidFill>
                  <a:srgbClr val="2878B5"/>
                </a:solidFill>
              </a:rPr>
              <a:t>ADD PHOTO</a:t>
            </a:r>
            <a:endParaRPr/>
          </a:p>
        </p:txBody>
      </p:sp>
      <p:sp>
        <p:nvSpPr>
          <p:cNvPr id="80" name="Google Shape;80;p6"/>
          <p:cNvSpPr/>
          <p:nvPr/>
        </p:nvSpPr>
        <p:spPr>
          <a:xfrm>
            <a:off x="9886950" y="3095625"/>
            <a:ext cx="1181100" cy="2857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a:p>
        </p:txBody>
      </p:sp>
      <p:sp>
        <p:nvSpPr>
          <p:cNvPr id="81" name="Google Shape;81;p6"/>
          <p:cNvSpPr/>
          <p:nvPr/>
        </p:nvSpPr>
        <p:spPr>
          <a:xfrm>
            <a:off x="666750" y="4000500"/>
            <a:ext cx="5334000" cy="1714500"/>
          </a:xfrm>
          <a:prstGeom prst="roundRect">
            <a:avLst>
              <a:gd fmla="val 6667" name="adj"/>
            </a:avLst>
          </a:prstGeom>
          <a:solidFill>
            <a:srgbClr val="EFF1F3"/>
          </a:solidFill>
          <a:ln cap="flat" cmpd="sng" w="19050">
            <a:solidFill>
              <a:srgbClr val="B8C1C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6"/>
          <p:cNvSpPr/>
          <p:nvPr/>
        </p:nvSpPr>
        <p:spPr>
          <a:xfrm>
            <a:off x="933450" y="4267200"/>
            <a:ext cx="3000375" cy="11906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725">
                <a:solidFill>
                  <a:srgbClr val="101820"/>
                </a:solidFill>
              </a:rPr>
              <a:t>PHYSICAL MAKING</a:t>
            </a:r>
            <a:endParaRPr/>
          </a:p>
          <a:p>
            <a:pPr indent="0" lvl="0" marL="0" marR="0" rtl="0" algn="l">
              <a:spcBef>
                <a:spcPts val="0"/>
              </a:spcBef>
              <a:spcAft>
                <a:spcPts val="0"/>
              </a:spcAft>
              <a:buNone/>
            </a:pPr>
            <a:r>
              <a:rPr b="1" lang="en-US" sz="1725">
                <a:solidFill>
                  <a:srgbClr val="101820"/>
                </a:solidFill>
              </a:rPr>
              <a:t>Models • dioramas • prototypes</a:t>
            </a:r>
            <a:endParaRPr/>
          </a:p>
        </p:txBody>
      </p:sp>
      <p:sp>
        <p:nvSpPr>
          <p:cNvPr id="83" name="Google Shape;83;p6"/>
          <p:cNvSpPr/>
          <p:nvPr/>
        </p:nvSpPr>
        <p:spPr>
          <a:xfrm>
            <a:off x="4191000" y="4210050"/>
            <a:ext cx="1524000" cy="1295400"/>
          </a:xfrm>
          <a:prstGeom prst="roundRect">
            <a:avLst>
              <a:gd fmla="val 8824" name="adj"/>
            </a:avLst>
          </a:prstGeom>
          <a:solidFill>
            <a:srgbClr val="EAF4FB"/>
          </a:solidFill>
          <a:ln cap="flat" cmpd="sng" w="19050">
            <a:solidFill>
              <a:srgbClr val="2878B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6"/>
          <p:cNvSpPr/>
          <p:nvPr/>
        </p:nvSpPr>
        <p:spPr>
          <a:xfrm>
            <a:off x="4191000" y="4305300"/>
            <a:ext cx="1524000" cy="5715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3300">
                <a:solidFill>
                  <a:srgbClr val="2878B5"/>
                </a:solidFill>
              </a:rPr>
              <a:t>＋</a:t>
            </a:r>
            <a:endParaRPr/>
          </a:p>
        </p:txBody>
      </p:sp>
      <p:sp>
        <p:nvSpPr>
          <p:cNvPr id="85" name="Google Shape;85;p6"/>
          <p:cNvSpPr/>
          <p:nvPr/>
        </p:nvSpPr>
        <p:spPr>
          <a:xfrm>
            <a:off x="4362450" y="4895850"/>
            <a:ext cx="1181100" cy="381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425">
                <a:solidFill>
                  <a:srgbClr val="2878B5"/>
                </a:solidFill>
              </a:rPr>
              <a:t>ADD PHOTO</a:t>
            </a:r>
            <a:endParaRPr/>
          </a:p>
        </p:txBody>
      </p:sp>
      <p:sp>
        <p:nvSpPr>
          <p:cNvPr id="86" name="Google Shape;86;p6"/>
          <p:cNvSpPr/>
          <p:nvPr/>
        </p:nvSpPr>
        <p:spPr>
          <a:xfrm>
            <a:off x="4362450" y="5286375"/>
            <a:ext cx="1181100" cy="2857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1050">
                <a:solidFill>
                  <a:srgbClr val="547080"/>
                </a:solidFill>
              </a:rPr>
              <a:t>Click this box, </a:t>
            </a:r>
            <a:endParaRPr/>
          </a:p>
        </p:txBody>
      </p:sp>
      <p:sp>
        <p:nvSpPr>
          <p:cNvPr id="87" name="Google Shape;87;p6"/>
          <p:cNvSpPr/>
          <p:nvPr/>
        </p:nvSpPr>
        <p:spPr>
          <a:xfrm>
            <a:off x="6191250" y="4000500"/>
            <a:ext cx="5334000" cy="1714500"/>
          </a:xfrm>
          <a:prstGeom prst="roundRect">
            <a:avLst>
              <a:gd fmla="val 6667" name="adj"/>
            </a:avLst>
          </a:prstGeom>
          <a:solidFill>
            <a:srgbClr val="EFF1F3"/>
          </a:solidFill>
          <a:ln cap="flat" cmpd="sng" w="19050">
            <a:solidFill>
              <a:srgbClr val="B8C1C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6"/>
          <p:cNvSpPr/>
          <p:nvPr/>
        </p:nvSpPr>
        <p:spPr>
          <a:xfrm>
            <a:off x="6457950" y="4267200"/>
            <a:ext cx="3000375" cy="11906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725">
                <a:solidFill>
                  <a:srgbClr val="101820"/>
                </a:solidFill>
              </a:rPr>
              <a:t>DIGITAL MAKING</a:t>
            </a:r>
            <a:endParaRPr/>
          </a:p>
          <a:p>
            <a:pPr indent="0" lvl="0" marL="0" marR="0" rtl="0" algn="l">
              <a:spcBef>
                <a:spcPts val="0"/>
              </a:spcBef>
              <a:spcAft>
                <a:spcPts val="0"/>
              </a:spcAft>
              <a:buNone/>
            </a:pPr>
            <a:r>
              <a:rPr b="1" lang="en-US" sz="1725">
                <a:solidFill>
                  <a:srgbClr val="101820"/>
                </a:solidFill>
              </a:rPr>
              <a:t>3D design • storytelling • research</a:t>
            </a:r>
            <a:endParaRPr/>
          </a:p>
        </p:txBody>
      </p:sp>
      <p:sp>
        <p:nvSpPr>
          <p:cNvPr id="89" name="Google Shape;89;p6"/>
          <p:cNvSpPr/>
          <p:nvPr/>
        </p:nvSpPr>
        <p:spPr>
          <a:xfrm>
            <a:off x="9715500" y="4210050"/>
            <a:ext cx="1524000" cy="1295400"/>
          </a:xfrm>
          <a:prstGeom prst="roundRect">
            <a:avLst>
              <a:gd fmla="val 8824" name="adj"/>
            </a:avLst>
          </a:prstGeom>
          <a:solidFill>
            <a:srgbClr val="EAF4FB"/>
          </a:solidFill>
          <a:ln cap="flat" cmpd="sng" w="19050">
            <a:solidFill>
              <a:srgbClr val="2878B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6"/>
          <p:cNvSpPr/>
          <p:nvPr/>
        </p:nvSpPr>
        <p:spPr>
          <a:xfrm>
            <a:off x="9715500" y="4305300"/>
            <a:ext cx="1524000" cy="5715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3300">
                <a:solidFill>
                  <a:srgbClr val="2878B5"/>
                </a:solidFill>
              </a:rPr>
              <a:t>＋</a:t>
            </a:r>
            <a:endParaRPr/>
          </a:p>
        </p:txBody>
      </p:sp>
      <p:sp>
        <p:nvSpPr>
          <p:cNvPr id="91" name="Google Shape;91;p6"/>
          <p:cNvSpPr/>
          <p:nvPr/>
        </p:nvSpPr>
        <p:spPr>
          <a:xfrm>
            <a:off x="9886950" y="4895850"/>
            <a:ext cx="1181100" cy="381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425">
                <a:solidFill>
                  <a:srgbClr val="2878B5"/>
                </a:solidFill>
              </a:rPr>
              <a:t>ADD PHOTO</a:t>
            </a:r>
            <a:endParaRPr/>
          </a:p>
        </p:txBody>
      </p:sp>
      <p:sp>
        <p:nvSpPr>
          <p:cNvPr id="92" name="Google Shape;92;p6"/>
          <p:cNvSpPr/>
          <p:nvPr/>
        </p:nvSpPr>
        <p:spPr>
          <a:xfrm>
            <a:off x="9886950" y="5286375"/>
            <a:ext cx="1181100" cy="381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a:p>
        </p:txBody>
      </p:sp>
      <p:sp>
        <p:nvSpPr>
          <p:cNvPr id="93" name="Google Shape;93;p6"/>
          <p:cNvSpPr/>
          <p:nvPr/>
        </p:nvSpPr>
        <p:spPr>
          <a:xfrm>
            <a:off x="11144250" y="6419850"/>
            <a:ext cx="381000" cy="1905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900">
                <a:solidFill>
                  <a:srgbClr val="74818A"/>
                </a:solidFill>
              </a:rPr>
              <a:t>04</a:t>
            </a:r>
            <a:endParaRPr/>
          </a:p>
        </p:txBody>
      </p:sp>
      <p:pic>
        <p:nvPicPr>
          <p:cNvPr id="94" name="Google Shape;94;p6" title="IMG_3078.HEIC"/>
          <p:cNvPicPr preferRelativeResize="0"/>
          <p:nvPr/>
        </p:nvPicPr>
        <p:blipFill>
          <a:blip r:embed="rId3">
            <a:alphaModFix/>
          </a:blip>
          <a:stretch>
            <a:fillRect/>
          </a:stretch>
        </p:blipFill>
        <p:spPr>
          <a:xfrm>
            <a:off x="9715500" y="1909762"/>
            <a:ext cx="1524000" cy="1495424"/>
          </a:xfrm>
          <a:prstGeom prst="rect">
            <a:avLst/>
          </a:prstGeom>
          <a:noFill/>
          <a:ln>
            <a:noFill/>
          </a:ln>
        </p:spPr>
      </p:pic>
      <p:pic>
        <p:nvPicPr>
          <p:cNvPr id="95" name="Google Shape;95;p6" title="IMG_3181.HEIC"/>
          <p:cNvPicPr preferRelativeResize="0"/>
          <p:nvPr/>
        </p:nvPicPr>
        <p:blipFill>
          <a:blip r:embed="rId4">
            <a:alphaModFix/>
          </a:blip>
          <a:stretch>
            <a:fillRect/>
          </a:stretch>
        </p:blipFill>
        <p:spPr>
          <a:xfrm>
            <a:off x="9458325" y="4095750"/>
            <a:ext cx="1907523" cy="1495427"/>
          </a:xfrm>
          <a:prstGeom prst="rect">
            <a:avLst/>
          </a:prstGeom>
          <a:noFill/>
          <a:ln>
            <a:noFill/>
          </a:ln>
        </p:spPr>
      </p:pic>
      <p:pic>
        <p:nvPicPr>
          <p:cNvPr id="96" name="Google Shape;96;p6" title="IMG_3063.jpeg"/>
          <p:cNvPicPr preferRelativeResize="0"/>
          <p:nvPr/>
        </p:nvPicPr>
        <p:blipFill>
          <a:blip r:embed="rId5">
            <a:alphaModFix/>
          </a:blip>
          <a:stretch>
            <a:fillRect/>
          </a:stretch>
        </p:blipFill>
        <p:spPr>
          <a:xfrm>
            <a:off x="3933825" y="1959762"/>
            <a:ext cx="1860567" cy="1395425"/>
          </a:xfrm>
          <a:prstGeom prst="rect">
            <a:avLst/>
          </a:prstGeom>
          <a:noFill/>
          <a:ln>
            <a:noFill/>
          </a:ln>
        </p:spPr>
      </p:pic>
      <p:pic>
        <p:nvPicPr>
          <p:cNvPr descr="24072665 (Provided by Getty Images)" id="97" name="Google Shape;97;p6"/>
          <p:cNvPicPr preferRelativeResize="0"/>
          <p:nvPr/>
        </p:nvPicPr>
        <p:blipFill>
          <a:blip r:embed="rId6">
            <a:alphaModFix/>
          </a:blip>
          <a:stretch>
            <a:fillRect/>
          </a:stretch>
        </p:blipFill>
        <p:spPr>
          <a:xfrm>
            <a:off x="3630524" y="4114800"/>
            <a:ext cx="2243697" cy="1495426"/>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02" name="Shape 102"/>
        <p:cNvGrpSpPr/>
        <p:nvPr/>
      </p:nvGrpSpPr>
      <p:grpSpPr>
        <a:xfrm>
          <a:off x="0" y="0"/>
          <a:ext cx="0" cy="0"/>
          <a:chOff x="0" y="0"/>
          <a:chExt cx="0" cy="0"/>
        </a:xfrm>
      </p:grpSpPr>
      <p:sp>
        <p:nvSpPr>
          <p:cNvPr id="103" name="Google Shape;103;p7"/>
          <p:cNvSpPr/>
          <p:nvPr/>
        </p:nvSpPr>
        <p:spPr>
          <a:xfrm>
            <a:off x="666750" y="361950"/>
            <a:ext cx="3143250" cy="266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200">
                <a:solidFill>
                  <a:srgbClr val="2878B5"/>
                </a:solidFill>
              </a:rPr>
              <a:t>MAKING HISTORY</a:t>
            </a:r>
            <a:endParaRPr/>
          </a:p>
        </p:txBody>
      </p:sp>
      <p:sp>
        <p:nvSpPr>
          <p:cNvPr id="104" name="Google Shape;104;p7"/>
          <p:cNvSpPr/>
          <p:nvPr/>
        </p:nvSpPr>
        <p:spPr>
          <a:xfrm>
            <a:off x="666750" y="685800"/>
            <a:ext cx="10858500" cy="6286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2850">
                <a:solidFill>
                  <a:srgbClr val="101820"/>
                </a:solidFill>
              </a:rPr>
              <a:t>Construction and personal interest deepen learning</a:t>
            </a:r>
            <a:endParaRPr/>
          </a:p>
        </p:txBody>
      </p:sp>
      <p:sp>
        <p:nvSpPr>
          <p:cNvPr id="105" name="Google Shape;105;p7"/>
          <p:cNvSpPr/>
          <p:nvPr/>
        </p:nvSpPr>
        <p:spPr>
          <a:xfrm>
            <a:off x="666750" y="1428750"/>
            <a:ext cx="10858500" cy="28575"/>
          </a:xfrm>
          <a:prstGeom prst="roundRect">
            <a:avLst>
              <a:gd fmla="val 50000" name="adj"/>
            </a:avLst>
          </a:prstGeom>
          <a:solidFill>
            <a:srgbClr val="2878B5"/>
          </a:solidFill>
          <a:ln cap="flat" cmpd="sng" w="19050">
            <a:solidFill>
              <a:srgbClr val="2878B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7"/>
          <p:cNvSpPr/>
          <p:nvPr/>
        </p:nvSpPr>
        <p:spPr>
          <a:xfrm>
            <a:off x="666750" y="1809750"/>
            <a:ext cx="5143500" cy="3381375"/>
          </a:xfrm>
          <a:prstGeom prst="roundRect">
            <a:avLst>
              <a:gd fmla="val 3380" name="adj"/>
            </a:avLst>
          </a:prstGeom>
          <a:solidFill>
            <a:srgbClr val="EAF4FB"/>
          </a:solidFill>
          <a:ln cap="flat" cmpd="sng" w="19050">
            <a:solidFill>
              <a:srgbClr val="2878B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7"/>
          <p:cNvSpPr/>
          <p:nvPr/>
        </p:nvSpPr>
        <p:spPr>
          <a:xfrm>
            <a:off x="914400" y="2000250"/>
            <a:ext cx="571500" cy="5715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3150">
                <a:solidFill>
                  <a:srgbClr val="2878B5"/>
                </a:solidFill>
              </a:rPr>
              <a:t>1</a:t>
            </a:r>
            <a:endParaRPr/>
          </a:p>
        </p:txBody>
      </p:sp>
      <p:sp>
        <p:nvSpPr>
          <p:cNvPr id="108" name="Google Shape;108;p7"/>
          <p:cNvSpPr/>
          <p:nvPr/>
        </p:nvSpPr>
        <p:spPr>
          <a:xfrm>
            <a:off x="1619250" y="2047875"/>
            <a:ext cx="3714750" cy="4286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75">
                <a:solidFill>
                  <a:srgbClr val="101820"/>
                </a:solidFill>
              </a:rPr>
              <a:t>CONSTRUCTIONISM</a:t>
            </a:r>
            <a:endParaRPr/>
          </a:p>
        </p:txBody>
      </p:sp>
      <p:sp>
        <p:nvSpPr>
          <p:cNvPr id="109" name="Google Shape;109;p7"/>
          <p:cNvSpPr/>
          <p:nvPr/>
        </p:nvSpPr>
        <p:spPr>
          <a:xfrm>
            <a:off x="1619250" y="2495550"/>
            <a:ext cx="3714750" cy="30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350">
                <a:solidFill>
                  <a:srgbClr val="2878B5"/>
                </a:solidFill>
              </a:rPr>
              <a:t>Ackermann (2001)</a:t>
            </a:r>
            <a:endParaRPr/>
          </a:p>
        </p:txBody>
      </p:sp>
      <p:sp>
        <p:nvSpPr>
          <p:cNvPr id="110" name="Google Shape;110;p7"/>
          <p:cNvSpPr/>
          <p:nvPr/>
        </p:nvSpPr>
        <p:spPr>
          <a:xfrm>
            <a:off x="990600" y="3143250"/>
            <a:ext cx="4286250" cy="10477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2025">
                <a:solidFill>
                  <a:srgbClr val="101820"/>
                </a:solidFill>
              </a:rPr>
              <a:t>Students construct understanding while creating a meaningful artifact.</a:t>
            </a:r>
            <a:endParaRPr/>
          </a:p>
        </p:txBody>
      </p:sp>
      <p:sp>
        <p:nvSpPr>
          <p:cNvPr id="111" name="Google Shape;111;p7"/>
          <p:cNvSpPr/>
          <p:nvPr/>
        </p:nvSpPr>
        <p:spPr>
          <a:xfrm>
            <a:off x="6381750" y="1809750"/>
            <a:ext cx="5143500" cy="3381375"/>
          </a:xfrm>
          <a:prstGeom prst="roundRect">
            <a:avLst>
              <a:gd fmla="val 3380" name="adj"/>
            </a:avLst>
          </a:prstGeom>
          <a:solidFill>
            <a:srgbClr val="EFF1F3"/>
          </a:solidFill>
          <a:ln cap="flat" cmpd="sng" w="19050">
            <a:solidFill>
              <a:srgbClr val="B8C1C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7"/>
          <p:cNvSpPr/>
          <p:nvPr/>
        </p:nvSpPr>
        <p:spPr>
          <a:xfrm>
            <a:off x="6629400" y="2000250"/>
            <a:ext cx="571500" cy="5715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3150">
                <a:solidFill>
                  <a:srgbClr val="E5A62F"/>
                </a:solidFill>
              </a:rPr>
              <a:t>2</a:t>
            </a:r>
            <a:endParaRPr/>
          </a:p>
        </p:txBody>
      </p:sp>
      <p:sp>
        <p:nvSpPr>
          <p:cNvPr id="113" name="Google Shape;113;p7"/>
          <p:cNvSpPr/>
          <p:nvPr/>
        </p:nvSpPr>
        <p:spPr>
          <a:xfrm>
            <a:off x="7334250" y="2047875"/>
            <a:ext cx="3714750" cy="6667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a:solidFill>
                  <a:srgbClr val="101820"/>
                </a:solidFill>
              </a:rPr>
              <a:t>INTEREST-DRIVEN LEARNING</a:t>
            </a:r>
            <a:endParaRPr/>
          </a:p>
        </p:txBody>
      </p:sp>
      <p:sp>
        <p:nvSpPr>
          <p:cNvPr id="114" name="Google Shape;114;p7"/>
          <p:cNvSpPr/>
          <p:nvPr/>
        </p:nvSpPr>
        <p:spPr>
          <a:xfrm>
            <a:off x="7334250" y="2724150"/>
            <a:ext cx="3714750" cy="30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350">
                <a:solidFill>
                  <a:srgbClr val="9A6A10"/>
                </a:solidFill>
              </a:rPr>
              <a:t>Renninger &amp; Bish (2017)</a:t>
            </a:r>
            <a:endParaRPr/>
          </a:p>
        </p:txBody>
      </p:sp>
      <p:sp>
        <p:nvSpPr>
          <p:cNvPr id="115" name="Google Shape;115;p7"/>
          <p:cNvSpPr/>
          <p:nvPr/>
        </p:nvSpPr>
        <p:spPr>
          <a:xfrm>
            <a:off x="6705600" y="3333750"/>
            <a:ext cx="4286250" cy="10477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2025">
                <a:solidFill>
                  <a:srgbClr val="101820"/>
                </a:solidFill>
              </a:rPr>
              <a:t>Choice in topic, material, or product helps students connect with the content.</a:t>
            </a:r>
            <a:endParaRPr/>
          </a:p>
        </p:txBody>
      </p:sp>
      <p:sp>
        <p:nvSpPr>
          <p:cNvPr id="116" name="Google Shape;116;p7"/>
          <p:cNvSpPr/>
          <p:nvPr/>
        </p:nvSpPr>
        <p:spPr>
          <a:xfrm>
            <a:off x="2190750" y="5619750"/>
            <a:ext cx="7810500" cy="4000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a:solidFill>
                  <a:srgbClr val="2878B5"/>
                </a:solidFill>
              </a:rPr>
              <a:t>MAKE  →  TEST  →  REFLECT  →  IMPROVE</a:t>
            </a:r>
            <a:endParaRPr/>
          </a:p>
        </p:txBody>
      </p:sp>
      <p:sp>
        <p:nvSpPr>
          <p:cNvPr id="117" name="Google Shape;117;p7"/>
          <p:cNvSpPr/>
          <p:nvPr/>
        </p:nvSpPr>
        <p:spPr>
          <a:xfrm>
            <a:off x="11144250" y="6419850"/>
            <a:ext cx="381000" cy="1905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900">
                <a:solidFill>
                  <a:srgbClr val="74818A"/>
                </a:solidFill>
              </a:rPr>
              <a:t>05</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22" name="Shape 122"/>
        <p:cNvGrpSpPr/>
        <p:nvPr/>
      </p:nvGrpSpPr>
      <p:grpSpPr>
        <a:xfrm>
          <a:off x="0" y="0"/>
          <a:ext cx="0" cy="0"/>
          <a:chOff x="0" y="0"/>
          <a:chExt cx="0" cy="0"/>
        </a:xfrm>
      </p:grpSpPr>
      <p:sp>
        <p:nvSpPr>
          <p:cNvPr id="123" name="Google Shape;123;p8"/>
          <p:cNvSpPr/>
          <p:nvPr/>
        </p:nvSpPr>
        <p:spPr>
          <a:xfrm>
            <a:off x="666750" y="361950"/>
            <a:ext cx="3143250" cy="266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200">
                <a:solidFill>
                  <a:srgbClr val="2878B5"/>
                </a:solidFill>
              </a:rPr>
              <a:t>MAKING HISTORY</a:t>
            </a:r>
            <a:endParaRPr/>
          </a:p>
        </p:txBody>
      </p:sp>
      <p:sp>
        <p:nvSpPr>
          <p:cNvPr id="124" name="Google Shape;124;p8"/>
          <p:cNvSpPr/>
          <p:nvPr/>
        </p:nvSpPr>
        <p:spPr>
          <a:xfrm>
            <a:off x="666750" y="685800"/>
            <a:ext cx="10858500" cy="6286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2850">
                <a:solidFill>
                  <a:srgbClr val="101820"/>
                </a:solidFill>
              </a:rPr>
              <a:t>Facilitation and flexible materials make participation possible</a:t>
            </a:r>
            <a:endParaRPr/>
          </a:p>
        </p:txBody>
      </p:sp>
      <p:sp>
        <p:nvSpPr>
          <p:cNvPr id="125" name="Google Shape;125;p8"/>
          <p:cNvSpPr/>
          <p:nvPr/>
        </p:nvSpPr>
        <p:spPr>
          <a:xfrm>
            <a:off x="666750" y="1428750"/>
            <a:ext cx="10858500" cy="28575"/>
          </a:xfrm>
          <a:prstGeom prst="roundRect">
            <a:avLst>
              <a:gd fmla="val 50000" name="adj"/>
            </a:avLst>
          </a:prstGeom>
          <a:solidFill>
            <a:srgbClr val="2878B5"/>
          </a:solidFill>
          <a:ln cap="flat" cmpd="sng" w="19050">
            <a:solidFill>
              <a:srgbClr val="2878B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8"/>
          <p:cNvSpPr/>
          <p:nvPr/>
        </p:nvSpPr>
        <p:spPr>
          <a:xfrm>
            <a:off x="723900" y="1866900"/>
            <a:ext cx="666750" cy="5715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3150">
                <a:solidFill>
                  <a:srgbClr val="2878B5"/>
                </a:solidFill>
              </a:rPr>
              <a:t>3</a:t>
            </a:r>
            <a:endParaRPr/>
          </a:p>
        </p:txBody>
      </p:sp>
      <p:sp>
        <p:nvSpPr>
          <p:cNvPr id="127" name="Google Shape;127;p8"/>
          <p:cNvSpPr/>
          <p:nvPr/>
        </p:nvSpPr>
        <p:spPr>
          <a:xfrm>
            <a:off x="1524000" y="1866900"/>
            <a:ext cx="4476750" cy="4000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75">
                <a:solidFill>
                  <a:srgbClr val="101820"/>
                </a:solidFill>
              </a:rPr>
              <a:t>TEACHER AS FACILITATOR</a:t>
            </a:r>
            <a:endParaRPr/>
          </a:p>
        </p:txBody>
      </p:sp>
      <p:sp>
        <p:nvSpPr>
          <p:cNvPr id="128" name="Google Shape;128;p8"/>
          <p:cNvSpPr/>
          <p:nvPr/>
        </p:nvSpPr>
        <p:spPr>
          <a:xfrm>
            <a:off x="1524000" y="2305050"/>
            <a:ext cx="2857500" cy="266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350">
                <a:solidFill>
                  <a:srgbClr val="2878B5"/>
                </a:solidFill>
              </a:rPr>
              <a:t>Gerstein (2019)</a:t>
            </a:r>
            <a:endParaRPr/>
          </a:p>
        </p:txBody>
      </p:sp>
      <p:sp>
        <p:nvSpPr>
          <p:cNvPr id="129" name="Google Shape;129;p8"/>
          <p:cNvSpPr/>
          <p:nvPr/>
        </p:nvSpPr>
        <p:spPr>
          <a:xfrm>
            <a:off x="1524000" y="2952750"/>
            <a:ext cx="4429125" cy="4191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75">
                <a:solidFill>
                  <a:srgbClr val="2878B5"/>
                </a:solidFill>
              </a:rPr>
              <a:t>Ask  →  Guide  →  Support  →  Reflect</a:t>
            </a:r>
            <a:endParaRPr/>
          </a:p>
        </p:txBody>
      </p:sp>
      <p:sp>
        <p:nvSpPr>
          <p:cNvPr id="130" name="Google Shape;130;p8"/>
          <p:cNvSpPr/>
          <p:nvPr/>
        </p:nvSpPr>
        <p:spPr>
          <a:xfrm>
            <a:off x="1524000" y="3667125"/>
            <a:ext cx="4381500" cy="10477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1875">
                <a:solidFill>
                  <a:srgbClr val="101820"/>
                </a:solidFill>
              </a:rPr>
              <a:t>The teacher coaches students through problems instead of immediately fixing the project.</a:t>
            </a:r>
            <a:endParaRPr/>
          </a:p>
        </p:txBody>
      </p:sp>
      <p:sp>
        <p:nvSpPr>
          <p:cNvPr id="131" name="Google Shape;131;p8"/>
          <p:cNvSpPr/>
          <p:nvPr/>
        </p:nvSpPr>
        <p:spPr>
          <a:xfrm>
            <a:off x="6076950" y="1762125"/>
            <a:ext cx="28575" cy="3810000"/>
          </a:xfrm>
          <a:prstGeom prst="roundRect">
            <a:avLst>
              <a:gd fmla="val 50000" name="adj"/>
            </a:avLst>
          </a:prstGeom>
          <a:solidFill>
            <a:srgbClr val="B8C1C8"/>
          </a:solidFill>
          <a:ln cap="flat" cmpd="sng" w="19050">
            <a:solidFill>
              <a:srgbClr val="B8C1C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8"/>
          <p:cNvSpPr/>
          <p:nvPr/>
        </p:nvSpPr>
        <p:spPr>
          <a:xfrm>
            <a:off x="6572250" y="1866900"/>
            <a:ext cx="666750" cy="5715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3150">
                <a:solidFill>
                  <a:srgbClr val="E5A62F"/>
                </a:solidFill>
              </a:rPr>
              <a:t>4</a:t>
            </a:r>
            <a:endParaRPr/>
          </a:p>
        </p:txBody>
      </p:sp>
      <p:sp>
        <p:nvSpPr>
          <p:cNvPr id="133" name="Google Shape;133;p8"/>
          <p:cNvSpPr/>
          <p:nvPr/>
        </p:nvSpPr>
        <p:spPr>
          <a:xfrm>
            <a:off x="7372350" y="1866900"/>
            <a:ext cx="3905250" cy="4000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75">
                <a:solidFill>
                  <a:srgbClr val="101820"/>
                </a:solidFill>
              </a:rPr>
              <a:t>MATERIALS &amp; ACCESS</a:t>
            </a:r>
            <a:endParaRPr/>
          </a:p>
        </p:txBody>
      </p:sp>
      <p:sp>
        <p:nvSpPr>
          <p:cNvPr id="134" name="Google Shape;134;p8"/>
          <p:cNvSpPr/>
          <p:nvPr/>
        </p:nvSpPr>
        <p:spPr>
          <a:xfrm>
            <a:off x="7372350" y="2305050"/>
            <a:ext cx="3429000" cy="266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350">
                <a:solidFill>
                  <a:srgbClr val="9A6A10"/>
                </a:solidFill>
              </a:rPr>
              <a:t>Keune &amp; Peppler (2019)</a:t>
            </a:r>
            <a:endParaRPr/>
          </a:p>
        </p:txBody>
      </p:sp>
      <p:sp>
        <p:nvSpPr>
          <p:cNvPr id="135" name="Google Shape;135;p8"/>
          <p:cNvSpPr/>
          <p:nvPr/>
        </p:nvSpPr>
        <p:spPr>
          <a:xfrm>
            <a:off x="7372350" y="2952750"/>
            <a:ext cx="3714750" cy="762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75">
                <a:solidFill>
                  <a:srgbClr val="9A6A10"/>
                </a:solidFill>
              </a:rPr>
              <a:t>Multiple materials = multiple ways to participate</a:t>
            </a:r>
            <a:endParaRPr/>
          </a:p>
        </p:txBody>
      </p:sp>
      <p:sp>
        <p:nvSpPr>
          <p:cNvPr id="136" name="Google Shape;136;p8"/>
          <p:cNvSpPr/>
          <p:nvPr/>
        </p:nvSpPr>
        <p:spPr>
          <a:xfrm>
            <a:off x="7372350" y="3905250"/>
            <a:ext cx="3714750" cy="10477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1875">
                <a:solidFill>
                  <a:srgbClr val="101820"/>
                </a:solidFill>
              </a:rPr>
              <a:t>Paper, cardboard, recycled materials, circuits, and digital tools create different entry points.</a:t>
            </a:r>
            <a:endParaRPr/>
          </a:p>
        </p:txBody>
      </p:sp>
      <p:sp>
        <p:nvSpPr>
          <p:cNvPr id="137" name="Google Shape;137;p8"/>
          <p:cNvSpPr/>
          <p:nvPr/>
        </p:nvSpPr>
        <p:spPr>
          <a:xfrm>
            <a:off x="11144250" y="6419850"/>
            <a:ext cx="381000" cy="1905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900">
                <a:solidFill>
                  <a:srgbClr val="74818A"/>
                </a:solidFill>
              </a:rPr>
              <a:t>06</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42" name="Shape 142"/>
        <p:cNvGrpSpPr/>
        <p:nvPr/>
      </p:nvGrpSpPr>
      <p:grpSpPr>
        <a:xfrm>
          <a:off x="0" y="0"/>
          <a:ext cx="0" cy="0"/>
          <a:chOff x="0" y="0"/>
          <a:chExt cx="0" cy="0"/>
        </a:xfrm>
      </p:grpSpPr>
      <p:sp>
        <p:nvSpPr>
          <p:cNvPr id="143" name="Google Shape;143;p9"/>
          <p:cNvSpPr/>
          <p:nvPr/>
        </p:nvSpPr>
        <p:spPr>
          <a:xfrm>
            <a:off x="666750" y="361950"/>
            <a:ext cx="3143250" cy="266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200">
                <a:solidFill>
                  <a:srgbClr val="2878B5"/>
                </a:solidFill>
              </a:rPr>
              <a:t>MAKING HISTORY</a:t>
            </a:r>
            <a:endParaRPr/>
          </a:p>
        </p:txBody>
      </p:sp>
      <p:sp>
        <p:nvSpPr>
          <p:cNvPr id="144" name="Google Shape;144;p9"/>
          <p:cNvSpPr/>
          <p:nvPr/>
        </p:nvSpPr>
        <p:spPr>
          <a:xfrm>
            <a:off x="666750" y="685800"/>
            <a:ext cx="10858500" cy="6286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2850">
                <a:solidFill>
                  <a:srgbClr val="101820"/>
                </a:solidFill>
              </a:rPr>
              <a:t>An interactive PA map joins history with circuitry</a:t>
            </a:r>
            <a:endParaRPr/>
          </a:p>
        </p:txBody>
      </p:sp>
      <p:sp>
        <p:nvSpPr>
          <p:cNvPr id="145" name="Google Shape;145;p9"/>
          <p:cNvSpPr/>
          <p:nvPr/>
        </p:nvSpPr>
        <p:spPr>
          <a:xfrm>
            <a:off x="666750" y="1428750"/>
            <a:ext cx="10858500" cy="28575"/>
          </a:xfrm>
          <a:prstGeom prst="roundRect">
            <a:avLst>
              <a:gd fmla="val 50000" name="adj"/>
            </a:avLst>
          </a:prstGeom>
          <a:solidFill>
            <a:srgbClr val="2878B5"/>
          </a:solidFill>
          <a:ln cap="flat" cmpd="sng" w="19050">
            <a:solidFill>
              <a:srgbClr val="2878B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9"/>
          <p:cNvSpPr/>
          <p:nvPr/>
        </p:nvSpPr>
        <p:spPr>
          <a:xfrm>
            <a:off x="742950" y="1771650"/>
            <a:ext cx="4953000" cy="6191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1650">
                <a:solidFill>
                  <a:srgbClr val="101820"/>
                </a:solidFill>
              </a:rPr>
              <a:t>1  RESEARCH</a:t>
            </a:r>
            <a:endParaRPr/>
          </a:p>
          <a:p>
            <a:pPr indent="0" lvl="0" marL="0" marR="0" rtl="0" algn="l">
              <a:spcBef>
                <a:spcPts val="0"/>
              </a:spcBef>
              <a:spcAft>
                <a:spcPts val="0"/>
              </a:spcAft>
              <a:buNone/>
            </a:pPr>
            <a:r>
              <a:rPr b="0" lang="en-US" sz="1650">
                <a:solidFill>
                  <a:srgbClr val="101820"/>
                </a:solidFill>
              </a:rPr>
              <a:t>Choose a PA location or event</a:t>
            </a:r>
            <a:endParaRPr/>
          </a:p>
        </p:txBody>
      </p:sp>
      <p:sp>
        <p:nvSpPr>
          <p:cNvPr id="147" name="Google Shape;147;p9"/>
          <p:cNvSpPr/>
          <p:nvPr/>
        </p:nvSpPr>
        <p:spPr>
          <a:xfrm>
            <a:off x="914400" y="2400300"/>
            <a:ext cx="28575" cy="171450"/>
          </a:xfrm>
          <a:prstGeom prst="roundRect">
            <a:avLst>
              <a:gd fmla="val 50000" name="adj"/>
            </a:avLst>
          </a:prstGeom>
          <a:solidFill>
            <a:srgbClr val="B8C1C8"/>
          </a:solidFill>
          <a:ln cap="flat" cmpd="sng" w="19050">
            <a:solidFill>
              <a:srgbClr val="B8C1C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9"/>
          <p:cNvSpPr/>
          <p:nvPr/>
        </p:nvSpPr>
        <p:spPr>
          <a:xfrm>
            <a:off x="742950" y="2590800"/>
            <a:ext cx="4953000" cy="6191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1650">
                <a:solidFill>
                  <a:srgbClr val="101820"/>
                </a:solidFill>
              </a:rPr>
              <a:t>2  DESIGN</a:t>
            </a:r>
            <a:endParaRPr/>
          </a:p>
          <a:p>
            <a:pPr indent="0" lvl="0" marL="0" marR="0" rtl="0" algn="l">
              <a:spcBef>
                <a:spcPts val="0"/>
              </a:spcBef>
              <a:spcAft>
                <a:spcPts val="0"/>
              </a:spcAft>
              <a:buNone/>
            </a:pPr>
            <a:r>
              <a:rPr b="0" lang="en-US" sz="1650">
                <a:solidFill>
                  <a:srgbClr val="101820"/>
                </a:solidFill>
              </a:rPr>
              <a:t>Plan the map and circuit</a:t>
            </a:r>
            <a:endParaRPr/>
          </a:p>
        </p:txBody>
      </p:sp>
      <p:sp>
        <p:nvSpPr>
          <p:cNvPr id="149" name="Google Shape;149;p9"/>
          <p:cNvSpPr/>
          <p:nvPr/>
        </p:nvSpPr>
        <p:spPr>
          <a:xfrm>
            <a:off x="914400" y="3219450"/>
            <a:ext cx="28575" cy="171450"/>
          </a:xfrm>
          <a:prstGeom prst="roundRect">
            <a:avLst>
              <a:gd fmla="val 50000" name="adj"/>
            </a:avLst>
          </a:prstGeom>
          <a:solidFill>
            <a:srgbClr val="B8C1C8"/>
          </a:solidFill>
          <a:ln cap="flat" cmpd="sng" w="19050">
            <a:solidFill>
              <a:srgbClr val="B8C1C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9"/>
          <p:cNvSpPr/>
          <p:nvPr/>
        </p:nvSpPr>
        <p:spPr>
          <a:xfrm>
            <a:off x="742950" y="3409950"/>
            <a:ext cx="4953000" cy="6191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1650">
                <a:solidFill>
                  <a:srgbClr val="101820"/>
                </a:solidFill>
              </a:rPr>
              <a:t>3  MAKE</a:t>
            </a:r>
            <a:endParaRPr/>
          </a:p>
          <a:p>
            <a:pPr indent="0" lvl="0" marL="0" marR="0" rtl="0" algn="l">
              <a:spcBef>
                <a:spcPts val="0"/>
              </a:spcBef>
              <a:spcAft>
                <a:spcPts val="0"/>
              </a:spcAft>
              <a:buNone/>
            </a:pPr>
            <a:r>
              <a:rPr b="0" lang="en-US" sz="1650">
                <a:solidFill>
                  <a:srgbClr val="101820"/>
                </a:solidFill>
              </a:rPr>
              <a:t>Paper + copper tape + LED</a:t>
            </a:r>
            <a:endParaRPr/>
          </a:p>
        </p:txBody>
      </p:sp>
      <p:sp>
        <p:nvSpPr>
          <p:cNvPr id="151" name="Google Shape;151;p9"/>
          <p:cNvSpPr/>
          <p:nvPr/>
        </p:nvSpPr>
        <p:spPr>
          <a:xfrm>
            <a:off x="914400" y="4038600"/>
            <a:ext cx="28575" cy="171450"/>
          </a:xfrm>
          <a:prstGeom prst="roundRect">
            <a:avLst>
              <a:gd fmla="val 50000" name="adj"/>
            </a:avLst>
          </a:prstGeom>
          <a:solidFill>
            <a:srgbClr val="B8C1C8"/>
          </a:solidFill>
          <a:ln cap="flat" cmpd="sng" w="19050">
            <a:solidFill>
              <a:srgbClr val="B8C1C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9"/>
          <p:cNvSpPr/>
          <p:nvPr/>
        </p:nvSpPr>
        <p:spPr>
          <a:xfrm>
            <a:off x="742950" y="4229100"/>
            <a:ext cx="4953000" cy="6191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1650">
                <a:solidFill>
                  <a:srgbClr val="101820"/>
                </a:solidFill>
              </a:rPr>
              <a:t>4  TEST &amp; IMPROVE</a:t>
            </a:r>
            <a:endParaRPr/>
          </a:p>
          <a:p>
            <a:pPr indent="0" lvl="0" marL="0" marR="0" rtl="0" algn="l">
              <a:spcBef>
                <a:spcPts val="0"/>
              </a:spcBef>
              <a:spcAft>
                <a:spcPts val="0"/>
              </a:spcAft>
              <a:buNone/>
            </a:pPr>
            <a:r>
              <a:rPr b="0" lang="en-US" sz="1650">
                <a:solidFill>
                  <a:srgbClr val="101820"/>
                </a:solidFill>
              </a:rPr>
              <a:t>Troubleshoot the circuit</a:t>
            </a:r>
            <a:endParaRPr/>
          </a:p>
        </p:txBody>
      </p:sp>
      <p:sp>
        <p:nvSpPr>
          <p:cNvPr id="153" name="Google Shape;153;p9"/>
          <p:cNvSpPr/>
          <p:nvPr/>
        </p:nvSpPr>
        <p:spPr>
          <a:xfrm>
            <a:off x="914400" y="4857750"/>
            <a:ext cx="28575" cy="171450"/>
          </a:xfrm>
          <a:prstGeom prst="roundRect">
            <a:avLst>
              <a:gd fmla="val 50000" name="adj"/>
            </a:avLst>
          </a:prstGeom>
          <a:solidFill>
            <a:srgbClr val="B8C1C8"/>
          </a:solidFill>
          <a:ln cap="flat" cmpd="sng" w="19050">
            <a:solidFill>
              <a:srgbClr val="B8C1C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9"/>
          <p:cNvSpPr/>
          <p:nvPr/>
        </p:nvSpPr>
        <p:spPr>
          <a:xfrm>
            <a:off x="742950" y="5048250"/>
            <a:ext cx="4953000" cy="6191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650">
                <a:solidFill>
                  <a:srgbClr val="2878B5"/>
                </a:solidFill>
              </a:rPr>
              <a:t>5  EXPLAIN</a:t>
            </a:r>
            <a:endParaRPr/>
          </a:p>
          <a:p>
            <a:pPr indent="0" lvl="0" marL="0" marR="0" rtl="0" algn="l">
              <a:spcBef>
                <a:spcPts val="0"/>
              </a:spcBef>
              <a:spcAft>
                <a:spcPts val="0"/>
              </a:spcAft>
              <a:buNone/>
            </a:pPr>
            <a:r>
              <a:rPr b="1" lang="en-US" sz="1650">
                <a:solidFill>
                  <a:srgbClr val="2878B5"/>
                </a:solidFill>
              </a:rPr>
              <a:t>Connect the creation to history</a:t>
            </a:r>
            <a:endParaRPr/>
          </a:p>
        </p:txBody>
      </p:sp>
      <p:sp>
        <p:nvSpPr>
          <p:cNvPr id="155" name="Google Shape;155;p9"/>
          <p:cNvSpPr/>
          <p:nvPr/>
        </p:nvSpPr>
        <p:spPr>
          <a:xfrm>
            <a:off x="6477000" y="3162300"/>
            <a:ext cx="4572000" cy="5715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a:p>
        </p:txBody>
      </p:sp>
      <p:sp>
        <p:nvSpPr>
          <p:cNvPr id="156" name="Google Shape;156;p9"/>
          <p:cNvSpPr/>
          <p:nvPr/>
        </p:nvSpPr>
        <p:spPr>
          <a:xfrm>
            <a:off x="6648450" y="4143375"/>
            <a:ext cx="4229100" cy="2857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1050">
                <a:solidFill>
                  <a:srgbClr val="547080"/>
                </a:solidFill>
              </a:rPr>
              <a:t>Click this box, then Insert → Image</a:t>
            </a:r>
            <a:endParaRPr/>
          </a:p>
        </p:txBody>
      </p:sp>
      <p:sp>
        <p:nvSpPr>
          <p:cNvPr id="157" name="Google Shape;157;p9"/>
          <p:cNvSpPr/>
          <p:nvPr/>
        </p:nvSpPr>
        <p:spPr>
          <a:xfrm>
            <a:off x="6572250" y="5886450"/>
            <a:ext cx="4381500" cy="3619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350">
                <a:solidFill>
                  <a:srgbClr val="2878B5"/>
                </a:solidFill>
              </a:rPr>
              <a:t>The light is not the final goal—the historical explanation is.</a:t>
            </a:r>
            <a:endParaRPr/>
          </a:p>
        </p:txBody>
      </p:sp>
      <p:sp>
        <p:nvSpPr>
          <p:cNvPr id="158" name="Google Shape;158;p9"/>
          <p:cNvSpPr/>
          <p:nvPr/>
        </p:nvSpPr>
        <p:spPr>
          <a:xfrm>
            <a:off x="11144250" y="6419850"/>
            <a:ext cx="381000" cy="1905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900">
                <a:solidFill>
                  <a:srgbClr val="74818A"/>
                </a:solidFill>
              </a:rPr>
              <a:t>07</a:t>
            </a:r>
            <a:endParaRPr/>
          </a:p>
        </p:txBody>
      </p:sp>
      <p:pic>
        <p:nvPicPr>
          <p:cNvPr id="159" name="Google Shape;159;p9" title="IMG_3078.HEIC"/>
          <p:cNvPicPr preferRelativeResize="0"/>
          <p:nvPr/>
        </p:nvPicPr>
        <p:blipFill>
          <a:blip r:embed="rId3">
            <a:alphaModFix/>
          </a:blip>
          <a:stretch>
            <a:fillRect/>
          </a:stretch>
        </p:blipFill>
        <p:spPr>
          <a:xfrm>
            <a:off x="6648447" y="1792172"/>
            <a:ext cx="2712399" cy="3616548"/>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64" name="Shape 164"/>
        <p:cNvGrpSpPr/>
        <p:nvPr/>
      </p:nvGrpSpPr>
      <p:grpSpPr>
        <a:xfrm>
          <a:off x="0" y="0"/>
          <a:ext cx="0" cy="0"/>
          <a:chOff x="0" y="0"/>
          <a:chExt cx="0" cy="0"/>
        </a:xfrm>
      </p:grpSpPr>
      <p:sp>
        <p:nvSpPr>
          <p:cNvPr id="165" name="Google Shape;165;p10"/>
          <p:cNvSpPr/>
          <p:nvPr/>
        </p:nvSpPr>
        <p:spPr>
          <a:xfrm>
            <a:off x="666750" y="361950"/>
            <a:ext cx="3143250" cy="266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200">
                <a:solidFill>
                  <a:srgbClr val="2878B5"/>
                </a:solidFill>
              </a:rPr>
              <a:t>MAKING HISTORY</a:t>
            </a:r>
            <a:endParaRPr/>
          </a:p>
        </p:txBody>
      </p:sp>
      <p:sp>
        <p:nvSpPr>
          <p:cNvPr id="166" name="Google Shape;166;p10"/>
          <p:cNvSpPr/>
          <p:nvPr/>
        </p:nvSpPr>
        <p:spPr>
          <a:xfrm>
            <a:off x="666750" y="685800"/>
            <a:ext cx="10858500" cy="6286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2850">
                <a:solidFill>
                  <a:srgbClr val="101820"/>
                </a:solidFill>
              </a:rPr>
              <a:t>A makerspace is a learning environment, not equipment</a:t>
            </a:r>
            <a:endParaRPr/>
          </a:p>
        </p:txBody>
      </p:sp>
      <p:sp>
        <p:nvSpPr>
          <p:cNvPr id="167" name="Google Shape;167;p10"/>
          <p:cNvSpPr/>
          <p:nvPr/>
        </p:nvSpPr>
        <p:spPr>
          <a:xfrm>
            <a:off x="666750" y="1428750"/>
            <a:ext cx="10858500" cy="28575"/>
          </a:xfrm>
          <a:prstGeom prst="roundRect">
            <a:avLst>
              <a:gd fmla="val 50000" name="adj"/>
            </a:avLst>
          </a:prstGeom>
          <a:solidFill>
            <a:srgbClr val="2878B5"/>
          </a:solidFill>
          <a:ln cap="flat" cmpd="sng" w="19050">
            <a:solidFill>
              <a:srgbClr val="2878B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10"/>
          <p:cNvSpPr/>
          <p:nvPr/>
        </p:nvSpPr>
        <p:spPr>
          <a:xfrm>
            <a:off x="666750" y="1857375"/>
            <a:ext cx="4095750" cy="3714750"/>
          </a:xfrm>
          <a:prstGeom prst="roundRect">
            <a:avLst>
              <a:gd fmla="val 3077" name="adj"/>
            </a:avLst>
          </a:prstGeom>
          <a:solidFill>
            <a:srgbClr val="EAF4FB"/>
          </a:solidFill>
          <a:ln cap="flat" cmpd="sng" w="19050">
            <a:solidFill>
              <a:srgbClr val="2878B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10"/>
          <p:cNvSpPr/>
          <p:nvPr/>
        </p:nvSpPr>
        <p:spPr>
          <a:xfrm>
            <a:off x="666750" y="3162300"/>
            <a:ext cx="4095750" cy="5715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3300">
                <a:solidFill>
                  <a:srgbClr val="2878B5"/>
                </a:solidFill>
              </a:rPr>
              <a:t>＋</a:t>
            </a:r>
            <a:endParaRPr/>
          </a:p>
        </p:txBody>
      </p:sp>
      <p:sp>
        <p:nvSpPr>
          <p:cNvPr id="170" name="Google Shape;170;p10"/>
          <p:cNvSpPr/>
          <p:nvPr/>
        </p:nvSpPr>
        <p:spPr>
          <a:xfrm>
            <a:off x="838200" y="3752850"/>
            <a:ext cx="3752850" cy="381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425">
                <a:solidFill>
                  <a:srgbClr val="2878B5"/>
                </a:solidFill>
              </a:rPr>
              <a:t>ADD A FINAL PROJECT PHOTO</a:t>
            </a:r>
            <a:endParaRPr/>
          </a:p>
        </p:txBody>
      </p:sp>
      <p:sp>
        <p:nvSpPr>
          <p:cNvPr id="171" name="Google Shape;171;p10"/>
          <p:cNvSpPr/>
          <p:nvPr/>
        </p:nvSpPr>
        <p:spPr>
          <a:xfrm>
            <a:off x="838200" y="4143375"/>
            <a:ext cx="3752850" cy="2857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1050">
                <a:solidFill>
                  <a:srgbClr val="547080"/>
                </a:solidFill>
              </a:rPr>
              <a:t>Click this box, then Insert → Image</a:t>
            </a:r>
            <a:endParaRPr/>
          </a:p>
        </p:txBody>
      </p:sp>
      <p:sp>
        <p:nvSpPr>
          <p:cNvPr id="172" name="Google Shape;172;p10"/>
          <p:cNvSpPr/>
          <p:nvPr/>
        </p:nvSpPr>
        <p:spPr>
          <a:xfrm>
            <a:off x="5524500" y="1809750"/>
            <a:ext cx="5048250" cy="4762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2100">
                <a:solidFill>
                  <a:srgbClr val="2878B5"/>
                </a:solidFill>
              </a:rPr>
              <a:t>CREATE</a:t>
            </a:r>
            <a:endParaRPr/>
          </a:p>
        </p:txBody>
      </p:sp>
      <p:sp>
        <p:nvSpPr>
          <p:cNvPr id="173" name="Google Shape;173;p10"/>
          <p:cNvSpPr/>
          <p:nvPr/>
        </p:nvSpPr>
        <p:spPr>
          <a:xfrm>
            <a:off x="5524500" y="2476500"/>
            <a:ext cx="5048250" cy="4762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2100">
                <a:solidFill>
                  <a:srgbClr val="2878B5"/>
                </a:solidFill>
              </a:rPr>
              <a:t>EXPERIMENT</a:t>
            </a:r>
            <a:endParaRPr/>
          </a:p>
        </p:txBody>
      </p:sp>
      <p:sp>
        <p:nvSpPr>
          <p:cNvPr id="174" name="Google Shape;174;p10"/>
          <p:cNvSpPr/>
          <p:nvPr/>
        </p:nvSpPr>
        <p:spPr>
          <a:xfrm>
            <a:off x="5524500" y="3143250"/>
            <a:ext cx="5048250" cy="4762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2100">
                <a:solidFill>
                  <a:srgbClr val="2878B5"/>
                </a:solidFill>
              </a:rPr>
              <a:t>COLLABORATE</a:t>
            </a:r>
            <a:endParaRPr/>
          </a:p>
        </p:txBody>
      </p:sp>
      <p:sp>
        <p:nvSpPr>
          <p:cNvPr id="175" name="Google Shape;175;p10"/>
          <p:cNvSpPr/>
          <p:nvPr/>
        </p:nvSpPr>
        <p:spPr>
          <a:xfrm>
            <a:off x="5524500" y="3810000"/>
            <a:ext cx="5048250" cy="4762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2100">
                <a:solidFill>
                  <a:srgbClr val="E5A62F"/>
                </a:solidFill>
              </a:rPr>
              <a:t>FAIL SAFELY</a:t>
            </a:r>
            <a:endParaRPr/>
          </a:p>
        </p:txBody>
      </p:sp>
      <p:sp>
        <p:nvSpPr>
          <p:cNvPr id="176" name="Google Shape;176;p10"/>
          <p:cNvSpPr/>
          <p:nvPr/>
        </p:nvSpPr>
        <p:spPr>
          <a:xfrm>
            <a:off x="5524500" y="4476750"/>
            <a:ext cx="5048250" cy="4762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2100">
                <a:solidFill>
                  <a:srgbClr val="2878B5"/>
                </a:solidFill>
              </a:rPr>
              <a:t>IMPROVE</a:t>
            </a:r>
            <a:endParaRPr/>
          </a:p>
        </p:txBody>
      </p:sp>
      <p:sp>
        <p:nvSpPr>
          <p:cNvPr id="177" name="Google Shape;177;p10"/>
          <p:cNvSpPr/>
          <p:nvPr/>
        </p:nvSpPr>
        <p:spPr>
          <a:xfrm>
            <a:off x="5524500" y="5143500"/>
            <a:ext cx="5048250" cy="4762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2100">
                <a:solidFill>
                  <a:srgbClr val="2878B5"/>
                </a:solidFill>
              </a:rPr>
              <a:t>SHARE</a:t>
            </a:r>
            <a:endParaRPr/>
          </a:p>
        </p:txBody>
      </p:sp>
      <p:sp>
        <p:nvSpPr>
          <p:cNvPr id="178" name="Google Shape;178;p10"/>
          <p:cNvSpPr/>
          <p:nvPr/>
        </p:nvSpPr>
        <p:spPr>
          <a:xfrm>
            <a:off x="5524500" y="5857875"/>
            <a:ext cx="5334000" cy="4191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500">
                <a:solidFill>
                  <a:srgbClr val="101820"/>
                </a:solidFill>
              </a:rPr>
              <a:t>Making History turns students from consumers of information into creators of meaning.</a:t>
            </a:r>
            <a:endParaRPr/>
          </a:p>
        </p:txBody>
      </p:sp>
      <p:sp>
        <p:nvSpPr>
          <p:cNvPr id="179" name="Google Shape;179;p10"/>
          <p:cNvSpPr/>
          <p:nvPr/>
        </p:nvSpPr>
        <p:spPr>
          <a:xfrm>
            <a:off x="11144250" y="6419850"/>
            <a:ext cx="381000" cy="1905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900">
                <a:solidFill>
                  <a:srgbClr val="74818A"/>
                </a:solidFill>
              </a:rPr>
              <a:t>08</a:t>
            </a:r>
            <a:endParaRPr/>
          </a:p>
        </p:txBody>
      </p:sp>
      <p:pic>
        <p:nvPicPr>
          <p:cNvPr id="180" name="Google Shape;180;p10"/>
          <p:cNvPicPr preferRelativeResize="0"/>
          <p:nvPr/>
        </p:nvPicPr>
        <p:blipFill>
          <a:blip r:embed="rId3">
            <a:alphaModFix/>
          </a:blip>
          <a:stretch>
            <a:fillRect/>
          </a:stretch>
        </p:blipFill>
        <p:spPr>
          <a:xfrm>
            <a:off x="47625" y="1857375"/>
            <a:ext cx="5334001" cy="40005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85" name="Shape 185"/>
        <p:cNvGrpSpPr/>
        <p:nvPr/>
      </p:nvGrpSpPr>
      <p:grpSpPr>
        <a:xfrm>
          <a:off x="0" y="0"/>
          <a:ext cx="0" cy="0"/>
          <a:chOff x="0" y="0"/>
          <a:chExt cx="0" cy="0"/>
        </a:xfrm>
      </p:grpSpPr>
      <p:sp>
        <p:nvSpPr>
          <p:cNvPr id="186" name="Google Shape;186;p11"/>
          <p:cNvSpPr/>
          <p:nvPr/>
        </p:nvSpPr>
        <p:spPr>
          <a:xfrm>
            <a:off x="666750" y="361950"/>
            <a:ext cx="3143250" cy="266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200">
                <a:solidFill>
                  <a:srgbClr val="2878B5"/>
                </a:solidFill>
              </a:rPr>
              <a:t>MAKING HISTORY</a:t>
            </a:r>
            <a:endParaRPr/>
          </a:p>
        </p:txBody>
      </p:sp>
      <p:sp>
        <p:nvSpPr>
          <p:cNvPr id="187" name="Google Shape;187;p11"/>
          <p:cNvSpPr/>
          <p:nvPr/>
        </p:nvSpPr>
        <p:spPr>
          <a:xfrm>
            <a:off x="666750" y="685800"/>
            <a:ext cx="10858500" cy="6286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2850">
                <a:solidFill>
                  <a:srgbClr val="101820"/>
                </a:solidFill>
              </a:rPr>
              <a:t>References</a:t>
            </a:r>
            <a:endParaRPr/>
          </a:p>
        </p:txBody>
      </p:sp>
      <p:sp>
        <p:nvSpPr>
          <p:cNvPr id="188" name="Google Shape;188;p11"/>
          <p:cNvSpPr/>
          <p:nvPr/>
        </p:nvSpPr>
        <p:spPr>
          <a:xfrm>
            <a:off x="666750" y="1428750"/>
            <a:ext cx="10858500" cy="28575"/>
          </a:xfrm>
          <a:prstGeom prst="roundRect">
            <a:avLst>
              <a:gd fmla="val 50000" name="adj"/>
            </a:avLst>
          </a:prstGeom>
          <a:solidFill>
            <a:srgbClr val="2878B5"/>
          </a:solidFill>
          <a:ln cap="flat" cmpd="sng" w="19050">
            <a:solidFill>
              <a:srgbClr val="2878B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11"/>
          <p:cNvSpPr/>
          <p:nvPr/>
        </p:nvSpPr>
        <p:spPr>
          <a:xfrm>
            <a:off x="904875" y="1809750"/>
            <a:ext cx="10382250" cy="381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lang="en-US" sz="1650">
                <a:solidFill>
                  <a:srgbClr val="101820"/>
                </a:solidFill>
              </a:rPr>
              <a:t>Ackermann, E. (2001). Piaget’s constructivism, Papert’s constructionism: What’s the difference?</a:t>
            </a:r>
            <a:endParaRPr/>
          </a:p>
          <a:p>
            <a:pPr indent="0" lvl="0" marL="0" marR="0" rtl="0" algn="l">
              <a:spcBef>
                <a:spcPts val="0"/>
              </a:spcBef>
              <a:spcAft>
                <a:spcPts val="0"/>
              </a:spcAft>
              <a:buNone/>
            </a:pPr>
            <a:r>
              <a:t/>
            </a:r>
            <a:endParaRPr b="0" sz="1650">
              <a:solidFill>
                <a:srgbClr val="101820"/>
              </a:solidFill>
            </a:endParaRPr>
          </a:p>
          <a:p>
            <a:pPr indent="0" lvl="0" marL="0" marR="0" rtl="0" algn="l">
              <a:spcBef>
                <a:spcPts val="0"/>
              </a:spcBef>
              <a:spcAft>
                <a:spcPts val="0"/>
              </a:spcAft>
              <a:buNone/>
            </a:pPr>
            <a:r>
              <a:rPr b="0" lang="en-US" sz="1650">
                <a:solidFill>
                  <a:srgbClr val="101820"/>
                </a:solidFill>
              </a:rPr>
              <a:t>Gerstein, J. (2019). Learning in the making: How to plan, execute, and assess powerful makerspace lessons. ASCD.</a:t>
            </a:r>
            <a:endParaRPr/>
          </a:p>
          <a:p>
            <a:pPr indent="0" lvl="0" marL="0" marR="0" rtl="0" algn="l">
              <a:spcBef>
                <a:spcPts val="0"/>
              </a:spcBef>
              <a:spcAft>
                <a:spcPts val="0"/>
              </a:spcAft>
              <a:buNone/>
            </a:pPr>
            <a:r>
              <a:t/>
            </a:r>
            <a:endParaRPr b="0" sz="1650">
              <a:solidFill>
                <a:srgbClr val="101820"/>
              </a:solidFill>
            </a:endParaRPr>
          </a:p>
          <a:p>
            <a:pPr indent="0" lvl="0" marL="0" marR="0" rtl="0" algn="l">
              <a:spcBef>
                <a:spcPts val="0"/>
              </a:spcBef>
              <a:spcAft>
                <a:spcPts val="0"/>
              </a:spcAft>
              <a:buNone/>
            </a:pPr>
            <a:r>
              <a:rPr b="0" lang="en-US" sz="1650">
                <a:solidFill>
                  <a:srgbClr val="101820"/>
                </a:solidFill>
              </a:rPr>
              <a:t>Keune, A., &amp; Peppler, K. (2019). Materials-to-develop-with: The making of a makerspace. British Journal of Educational Technology, 50(1), 280–293. https://doi.org/10.1111/bjet.12702</a:t>
            </a:r>
            <a:endParaRPr/>
          </a:p>
          <a:p>
            <a:pPr indent="0" lvl="0" marL="0" marR="0" rtl="0" algn="l">
              <a:spcBef>
                <a:spcPts val="0"/>
              </a:spcBef>
              <a:spcAft>
                <a:spcPts val="0"/>
              </a:spcAft>
              <a:buNone/>
            </a:pPr>
            <a:r>
              <a:t/>
            </a:r>
            <a:endParaRPr b="0" sz="1650">
              <a:solidFill>
                <a:srgbClr val="101820"/>
              </a:solidFill>
            </a:endParaRPr>
          </a:p>
          <a:p>
            <a:pPr indent="0" lvl="0" marL="0" rtl="0" algn="l">
              <a:lnSpc>
                <a:spcPct val="115000"/>
              </a:lnSpc>
              <a:spcBef>
                <a:spcPts val="0"/>
              </a:spcBef>
              <a:spcAft>
                <a:spcPts val="0"/>
              </a:spcAft>
              <a:buNone/>
            </a:pPr>
            <a:r>
              <a:rPr lang="en-US" sz="1650">
                <a:solidFill>
                  <a:srgbClr val="222B33"/>
                </a:solidFill>
                <a:highlight>
                  <a:srgbClr val="FFFFFF"/>
                </a:highlight>
              </a:rPr>
              <a:t>Renninger, K. A., &amp; Bish, A. L., (2017). </a:t>
            </a:r>
            <a:r>
              <a:rPr lang="en-US" sz="1650" u="sng">
                <a:solidFill>
                  <a:srgbClr val="0078BD"/>
                </a:solidFill>
                <a:highlight>
                  <a:srgbClr val="FFFFFF"/>
                </a:highlight>
                <a:hlinkClick r:id="rId3">
                  <a:extLst>
                    <a:ext uri="{A12FA001-AC4F-418D-AE19-62706E023703}">
                      <ahyp:hlinkClr val="tx"/>
                    </a:ext>
                  </a:extLst>
                </a:hlinkClick>
              </a:rPr>
              <a:t>Interest and interest-driven learning</a:t>
            </a:r>
            <a:r>
              <a:rPr lang="en-US" sz="1650">
                <a:solidFill>
                  <a:srgbClr val="222B33"/>
                </a:solidFill>
                <a:highlight>
                  <a:srgbClr val="FFFFFF"/>
                </a:highlight>
              </a:rPr>
              <a:t>. In K. A. Peppler, (Ed.), </a:t>
            </a:r>
            <a:r>
              <a:rPr i="1" lang="en-US" sz="1650">
                <a:solidFill>
                  <a:srgbClr val="222B33"/>
                </a:solidFill>
                <a:highlight>
                  <a:srgbClr val="FFFFFF"/>
                </a:highlight>
              </a:rPr>
              <a:t>The Sage encyclopedia of out-of-school learning. </a:t>
            </a:r>
            <a:r>
              <a:rPr lang="en-US" sz="1650">
                <a:solidFill>
                  <a:srgbClr val="222B33"/>
                </a:solidFill>
                <a:highlight>
                  <a:srgbClr val="FFFFFF"/>
                </a:highlight>
              </a:rPr>
              <a:t>SAGE Publications.</a:t>
            </a:r>
            <a:endParaRPr sz="1650">
              <a:solidFill>
                <a:srgbClr val="222B33"/>
              </a:solidFill>
              <a:highlight>
                <a:srgbClr val="FFFFFF"/>
              </a:highlight>
            </a:endParaRPr>
          </a:p>
          <a:p>
            <a:pPr indent="0" lvl="0" marL="0" marR="0" rtl="0" algn="l">
              <a:spcBef>
                <a:spcPts val="800"/>
              </a:spcBef>
              <a:spcAft>
                <a:spcPts val="0"/>
              </a:spcAft>
              <a:buNone/>
            </a:pPr>
            <a:r>
              <a:t/>
            </a:r>
            <a:endParaRPr sz="1650">
              <a:solidFill>
                <a:srgbClr val="101820"/>
              </a:solidFill>
            </a:endParaRPr>
          </a:p>
        </p:txBody>
      </p:sp>
      <p:sp>
        <p:nvSpPr>
          <p:cNvPr id="190" name="Google Shape;190;p11"/>
          <p:cNvSpPr/>
          <p:nvPr/>
        </p:nvSpPr>
        <p:spPr>
          <a:xfrm>
            <a:off x="11144250" y="6419850"/>
            <a:ext cx="381000" cy="1905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900">
                <a:solidFill>
                  <a:srgbClr val="74818A"/>
                </a:solidFill>
              </a:rPr>
              <a:t>09</a:t>
            </a:r>
            <a:endParaRPr/>
          </a:p>
        </p:txBody>
      </p:sp>
    </p:spTree>
  </p:cSld>
  <p:clrMapOvr>
    <a:masterClrMapping/>
  </p:clrMapOvr>
</p:sld>
</file>

<file path=ppt/theme/theme1.xml><?xml version="1.0" encoding="utf-8"?>
<a:theme xmlns:a="http://schemas.openxmlformats.org/drawingml/2006/main" xmlns:r="http://schemas.openxmlformats.org/officeDocument/2006/relationships"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